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5" r:id="rId2"/>
  </p:sldMasterIdLst>
  <p:notesMasterIdLst>
    <p:notesMasterId r:id="rId25"/>
  </p:notesMasterIdLst>
  <p:sldIdLst>
    <p:sldId id="256" r:id="rId3"/>
    <p:sldId id="300" r:id="rId4"/>
    <p:sldId id="301" r:id="rId5"/>
    <p:sldId id="302" r:id="rId6"/>
    <p:sldId id="303" r:id="rId7"/>
    <p:sldId id="304" r:id="rId8"/>
    <p:sldId id="305" r:id="rId9"/>
    <p:sldId id="306" r:id="rId10"/>
    <p:sldId id="307" r:id="rId11"/>
    <p:sldId id="309" r:id="rId12"/>
    <p:sldId id="310" r:id="rId13"/>
    <p:sldId id="311" r:id="rId14"/>
    <p:sldId id="312" r:id="rId15"/>
    <p:sldId id="313" r:id="rId16"/>
    <p:sldId id="314" r:id="rId17"/>
    <p:sldId id="315" r:id="rId18"/>
    <p:sldId id="299" r:id="rId19"/>
    <p:sldId id="316" r:id="rId20"/>
    <p:sldId id="317" r:id="rId21"/>
    <p:sldId id="274" r:id="rId22"/>
    <p:sldId id="295" r:id="rId23"/>
    <p:sldId id="293"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rgey Pli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13"/>
    <p:restoredTop sz="94490"/>
  </p:normalViewPr>
  <p:slideViewPr>
    <p:cSldViewPr snapToGrid="0">
      <p:cViewPr varScale="1">
        <p:scale>
          <a:sx n="159" d="100"/>
          <a:sy n="159" d="100"/>
        </p:scale>
        <p:origin x="192"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0fe7545bb_2_37:notes"/>
          <p:cNvSpPr txBox="1">
            <a:spLocks noGrp="1"/>
          </p:cNvSpPr>
          <p:nvPr>
            <p:ph type="body" idx="1"/>
          </p:nvPr>
        </p:nvSpPr>
        <p:spPr>
          <a:xfrm>
            <a:off x="685797" y="4343391"/>
            <a:ext cx="5486392" cy="4114781"/>
          </a:xfrm>
          <a:prstGeom prst="rect">
            <a:avLst/>
          </a:prstGeom>
        </p:spPr>
        <p:txBody>
          <a:bodyPr spcFirstLastPara="1" wrap="square" lIns="60700" tIns="60700" rIns="60700" bIns="60700" anchor="t" anchorCtr="0">
            <a:noAutofit/>
          </a:bodyPr>
          <a:lstStyle/>
          <a:p>
            <a:pPr marL="0" lvl="0" indent="0" algn="l" rtl="0">
              <a:spcBef>
                <a:spcPts val="0"/>
              </a:spcBef>
              <a:spcAft>
                <a:spcPts val="0"/>
              </a:spcAft>
              <a:buNone/>
            </a:pPr>
            <a:endParaRPr/>
          </a:p>
        </p:txBody>
      </p:sp>
      <p:sp>
        <p:nvSpPr>
          <p:cNvPr id="89" name="Google Shape;89;g70fe7545bb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670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IG attribution in the pixel space is known to be noisy (</a:t>
            </a:r>
            <a:r>
              <a:rPr lang="en-US" dirty="0" err="1"/>
              <a:t>Smilkov</a:t>
            </a:r>
            <a:r>
              <a:rPr lang="en-US" dirty="0"/>
              <a:t> et al., 2017), further attributions produced by IG depend on the choice of the baseline</a:t>
            </a:r>
          </a:p>
          <a:p>
            <a:r>
              <a:rPr lang="en-US" dirty="0"/>
              <a:t>the input dimensions close to the baseline receive very low attributions even though they might be important.</a:t>
            </a:r>
          </a:p>
          <a:p>
            <a:r>
              <a:rPr lang="en-US" dirty="0"/>
              <a:t>In fact, for any baseline, IG will be insensitive to the dimensions close to the baseline value.</a:t>
            </a:r>
          </a:p>
        </p:txBody>
      </p:sp>
    </p:spTree>
    <p:extLst>
      <p:ext uri="{BB962C8B-B14F-4D97-AF65-F5344CB8AC3E}">
        <p14:creationId xmlns:p14="http://schemas.microsoft.com/office/powerpoint/2010/main" val="275314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3009305" y="649635"/>
            <a:ext cx="1870769" cy="79295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sz="2100" b="0" i="0">
                <a:solidFill>
                  <a:schemeClr val="dk1"/>
                </a:solidFill>
                <a:latin typeface="Arial"/>
                <a:ea typeface="Arial"/>
                <a:cs typeface="Arial"/>
                <a:sym typeface="Arial"/>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58" name="Google Shape;58;p14"/>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59" name="Google Shape;59;p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60" name="Google Shape;60;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61" name="Google Shape;61;p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200" b="0" i="0" u="none" strike="noStrike" cap="non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
        <p:cNvGrpSpPr/>
        <p:nvPr/>
      </p:nvGrpSpPr>
      <p:grpSpPr>
        <a:xfrm>
          <a:off x="0" y="0"/>
          <a:ext cx="0" cy="0"/>
          <a:chOff x="0" y="0"/>
          <a:chExt cx="0" cy="0"/>
        </a:xfrm>
      </p:grpSpPr>
      <p:sp>
        <p:nvSpPr>
          <p:cNvPr id="69" name="Google Shape;69;p1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70" name="Google Shape;70;p1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71" name="Google Shape;71;p1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200" b="0" i="0" u="none" strike="noStrike" cap="none">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009305" y="649635"/>
            <a:ext cx="1870769" cy="79295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sz="2100" b="0" i="0">
                <a:solidFill>
                  <a:schemeClr val="dk1"/>
                </a:solidFill>
                <a:latin typeface="Arial"/>
                <a:ea typeface="Arial"/>
                <a:cs typeface="Arial"/>
                <a:sym typeface="Arial"/>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82" name="Google Shape;82;p18"/>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900"/>
              <a:buNone/>
              <a:defRPr/>
            </a:lvl1pPr>
            <a:lvl2pPr marL="914400" lvl="1" indent="-228600" algn="l">
              <a:spcBef>
                <a:spcPts val="0"/>
              </a:spcBef>
              <a:spcAft>
                <a:spcPts val="0"/>
              </a:spcAft>
              <a:buSzPts val="900"/>
              <a:buNone/>
              <a:defRPr/>
            </a:lvl2pPr>
            <a:lvl3pPr marL="1371600" lvl="2" indent="-228600" algn="l">
              <a:spcBef>
                <a:spcPts val="0"/>
              </a:spcBef>
              <a:spcAft>
                <a:spcPts val="0"/>
              </a:spcAft>
              <a:buSzPts val="900"/>
              <a:buNone/>
              <a:defRPr/>
            </a:lvl3pPr>
            <a:lvl4pPr marL="1828800" lvl="3" indent="-228600" algn="l">
              <a:spcBef>
                <a:spcPts val="0"/>
              </a:spcBef>
              <a:spcAft>
                <a:spcPts val="0"/>
              </a:spcAft>
              <a:buSzPts val="900"/>
              <a:buNone/>
              <a:defRPr/>
            </a:lvl4pPr>
            <a:lvl5pPr marL="2286000" lvl="4" indent="-228600" algn="l">
              <a:spcBef>
                <a:spcPts val="0"/>
              </a:spcBef>
              <a:spcAft>
                <a:spcPts val="0"/>
              </a:spcAft>
              <a:buSzPts val="900"/>
              <a:buNone/>
              <a:defRPr/>
            </a:lvl5pPr>
            <a:lvl6pPr marL="2743200" lvl="5" indent="-228600" algn="l">
              <a:spcBef>
                <a:spcPts val="0"/>
              </a:spcBef>
              <a:spcAft>
                <a:spcPts val="0"/>
              </a:spcAft>
              <a:buSzPts val="900"/>
              <a:buNone/>
              <a:defRPr/>
            </a:lvl6pPr>
            <a:lvl7pPr marL="3200400" lvl="6" indent="-228600" algn="l">
              <a:spcBef>
                <a:spcPts val="0"/>
              </a:spcBef>
              <a:spcAft>
                <a:spcPts val="0"/>
              </a:spcAft>
              <a:buSzPts val="900"/>
              <a:buNone/>
              <a:defRPr/>
            </a:lvl7pPr>
            <a:lvl8pPr marL="3657600" lvl="7" indent="-228600" algn="l">
              <a:spcBef>
                <a:spcPts val="0"/>
              </a:spcBef>
              <a:spcAft>
                <a:spcPts val="0"/>
              </a:spcAft>
              <a:buSzPts val="900"/>
              <a:buNone/>
              <a:defRPr/>
            </a:lvl8pPr>
            <a:lvl9pPr marL="4114800" lvl="8" indent="-228600" algn="l">
              <a:spcBef>
                <a:spcPts val="0"/>
              </a:spcBef>
              <a:spcAft>
                <a:spcPts val="0"/>
              </a:spcAft>
              <a:buSzPts val="900"/>
              <a:buNone/>
              <a:defRPr/>
            </a:lvl9pPr>
          </a:lstStyle>
          <a:p>
            <a:endParaRPr/>
          </a:p>
        </p:txBody>
      </p:sp>
      <p:sp>
        <p:nvSpPr>
          <p:cNvPr id="83" name="Google Shape;83;p18"/>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900"/>
              <a:buNone/>
              <a:defRPr/>
            </a:lvl1pPr>
            <a:lvl2pPr marL="914400" lvl="1" indent="-228600" algn="l">
              <a:spcBef>
                <a:spcPts val="0"/>
              </a:spcBef>
              <a:spcAft>
                <a:spcPts val="0"/>
              </a:spcAft>
              <a:buSzPts val="900"/>
              <a:buNone/>
              <a:defRPr/>
            </a:lvl2pPr>
            <a:lvl3pPr marL="1371600" lvl="2" indent="-228600" algn="l">
              <a:spcBef>
                <a:spcPts val="0"/>
              </a:spcBef>
              <a:spcAft>
                <a:spcPts val="0"/>
              </a:spcAft>
              <a:buSzPts val="900"/>
              <a:buNone/>
              <a:defRPr/>
            </a:lvl3pPr>
            <a:lvl4pPr marL="1828800" lvl="3" indent="-228600" algn="l">
              <a:spcBef>
                <a:spcPts val="0"/>
              </a:spcBef>
              <a:spcAft>
                <a:spcPts val="0"/>
              </a:spcAft>
              <a:buSzPts val="900"/>
              <a:buNone/>
              <a:defRPr/>
            </a:lvl4pPr>
            <a:lvl5pPr marL="2286000" lvl="4" indent="-228600" algn="l">
              <a:spcBef>
                <a:spcPts val="0"/>
              </a:spcBef>
              <a:spcAft>
                <a:spcPts val="0"/>
              </a:spcAft>
              <a:buSzPts val="900"/>
              <a:buNone/>
              <a:defRPr/>
            </a:lvl5pPr>
            <a:lvl6pPr marL="2743200" lvl="5" indent="-228600" algn="l">
              <a:spcBef>
                <a:spcPts val="0"/>
              </a:spcBef>
              <a:spcAft>
                <a:spcPts val="0"/>
              </a:spcAft>
              <a:buSzPts val="900"/>
              <a:buNone/>
              <a:defRPr/>
            </a:lvl6pPr>
            <a:lvl7pPr marL="3200400" lvl="6" indent="-228600" algn="l">
              <a:spcBef>
                <a:spcPts val="0"/>
              </a:spcBef>
              <a:spcAft>
                <a:spcPts val="0"/>
              </a:spcAft>
              <a:buSzPts val="900"/>
              <a:buNone/>
              <a:defRPr/>
            </a:lvl7pPr>
            <a:lvl8pPr marL="3657600" lvl="7" indent="-228600" algn="l">
              <a:spcBef>
                <a:spcPts val="0"/>
              </a:spcBef>
              <a:spcAft>
                <a:spcPts val="0"/>
              </a:spcAft>
              <a:buSzPts val="900"/>
              <a:buNone/>
              <a:defRPr/>
            </a:lvl8pPr>
            <a:lvl9pPr marL="4114800" lvl="8" indent="-228600" algn="l">
              <a:spcBef>
                <a:spcPts val="0"/>
              </a:spcBef>
              <a:spcAft>
                <a:spcPts val="0"/>
              </a:spcAft>
              <a:buSzPts val="900"/>
              <a:buNone/>
              <a:defRPr/>
            </a:lvl9pPr>
          </a:lstStyle>
          <a:p>
            <a:endParaRPr/>
          </a:p>
        </p:txBody>
      </p:sp>
      <p:sp>
        <p:nvSpPr>
          <p:cNvPr id="84" name="Google Shape;84;p1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85" name="Google Shape;85;p1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900"/>
              <a:buNone/>
              <a:defRPr>
                <a:solidFill>
                  <a:srgbClr val="888888"/>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86" name="Google Shape;86;p1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2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009305" y="649635"/>
            <a:ext cx="1870769" cy="792956"/>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900"/>
              <a:buNone/>
              <a:defRPr sz="2100" b="0" i="0" u="none" strike="noStrike" cap="none">
                <a:solidFill>
                  <a:schemeClr val="dk1"/>
                </a:solidFill>
                <a:latin typeface="Arial"/>
                <a:ea typeface="Arial"/>
                <a:cs typeface="Arial"/>
                <a:sym typeface="Arial"/>
              </a:defRPr>
            </a:lvl1pPr>
            <a:lvl2pPr lvl="1">
              <a:spcBef>
                <a:spcPts val="0"/>
              </a:spcBef>
              <a:spcAft>
                <a:spcPts val="0"/>
              </a:spcAft>
              <a:buSzPts val="900"/>
              <a:buNone/>
              <a:defRPr sz="1200"/>
            </a:lvl2pPr>
            <a:lvl3pPr lvl="2">
              <a:spcBef>
                <a:spcPts val="0"/>
              </a:spcBef>
              <a:spcAft>
                <a:spcPts val="0"/>
              </a:spcAft>
              <a:buSzPts val="900"/>
              <a:buNone/>
              <a:defRPr sz="1200"/>
            </a:lvl3pPr>
            <a:lvl4pPr lvl="3">
              <a:spcBef>
                <a:spcPts val="0"/>
              </a:spcBef>
              <a:spcAft>
                <a:spcPts val="0"/>
              </a:spcAft>
              <a:buSzPts val="900"/>
              <a:buNone/>
              <a:defRPr sz="1200"/>
            </a:lvl4pPr>
            <a:lvl5pPr lvl="4">
              <a:spcBef>
                <a:spcPts val="0"/>
              </a:spcBef>
              <a:spcAft>
                <a:spcPts val="0"/>
              </a:spcAft>
              <a:buSzPts val="900"/>
              <a:buNone/>
              <a:defRPr sz="1200"/>
            </a:lvl5pPr>
            <a:lvl6pPr lvl="5">
              <a:spcBef>
                <a:spcPts val="0"/>
              </a:spcBef>
              <a:spcAft>
                <a:spcPts val="0"/>
              </a:spcAft>
              <a:buSzPts val="900"/>
              <a:buNone/>
              <a:defRPr sz="1200"/>
            </a:lvl6pPr>
            <a:lvl7pPr lvl="6">
              <a:spcBef>
                <a:spcPts val="0"/>
              </a:spcBef>
              <a:spcAft>
                <a:spcPts val="0"/>
              </a:spcAft>
              <a:buSzPts val="900"/>
              <a:buNone/>
              <a:defRPr sz="1200"/>
            </a:lvl7pPr>
            <a:lvl8pPr lvl="7">
              <a:spcBef>
                <a:spcPts val="0"/>
              </a:spcBef>
              <a:spcAft>
                <a:spcPts val="0"/>
              </a:spcAft>
              <a:buSzPts val="900"/>
              <a:buNone/>
              <a:defRPr sz="1200"/>
            </a:lvl8pPr>
            <a:lvl9pPr lvl="8">
              <a:spcBef>
                <a:spcPts val="0"/>
              </a:spcBef>
              <a:spcAft>
                <a:spcPts val="0"/>
              </a:spcAft>
              <a:buSzPts val="900"/>
              <a:buNone/>
              <a:defRPr sz="1200"/>
            </a:lvl9pPr>
          </a:lstStyle>
          <a:p>
            <a:endParaRPr/>
          </a:p>
        </p:txBody>
      </p:sp>
      <p:sp>
        <p:nvSpPr>
          <p:cNvPr id="52" name="Google Shape;52;p13"/>
          <p:cNvSpPr txBox="1">
            <a:spLocks noGrp="1"/>
          </p:cNvSpPr>
          <p:nvPr>
            <p:ph type="body" idx="1"/>
          </p:nvPr>
        </p:nvSpPr>
        <p:spPr>
          <a:xfrm>
            <a:off x="696516" y="1414739"/>
            <a:ext cx="7750969" cy="3094471"/>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9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9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9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9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9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9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9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900"/>
              <a:buNone/>
              <a:defRPr sz="1200" b="0" i="0" u="none" strike="noStrike" cap="none">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pdf/2006.16322.pdf"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3.xml"/><Relationship Id="rId4" Type="http://schemas.openxmlformats.org/officeDocument/2006/relationships/hyperlink" Target="https://cgl.ethz.ch/Downloads/Publications/Papers/2019/Anc19c/Anc19c.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pdf/1904.13215.pdf" TargetMode="External"/><Relationship Id="rId2" Type="http://schemas.openxmlformats.org/officeDocument/2006/relationships/hyperlink" Target="https://arxiv.org/pdf/1702.01135.pdf&amp;xid=25657,15700023,15700124,15700149,15700186,15700191,15700201,15700237,15700242.pdf"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1" name="Google Shape;91;p19"/>
          <p:cNvSpPr txBox="1"/>
          <p:nvPr/>
        </p:nvSpPr>
        <p:spPr>
          <a:xfrm>
            <a:off x="264159" y="168365"/>
            <a:ext cx="8564881" cy="1162595"/>
          </a:xfrm>
          <a:prstGeom prst="rect">
            <a:avLst/>
          </a:prstGeom>
          <a:noFill/>
          <a:ln>
            <a:noFill/>
          </a:ln>
        </p:spPr>
        <p:txBody>
          <a:bodyPr spcFirstLastPara="1" wrap="square" lIns="0" tIns="13075" rIns="0" bIns="0" anchor="t" anchorCtr="0">
            <a:noAutofit/>
          </a:bodyPr>
          <a:lstStyle/>
          <a:p>
            <a:pPr marL="723900" marR="0" lvl="0" indent="-711200" algn="ctr" rtl="0">
              <a:lnSpc>
                <a:spcPct val="100200"/>
              </a:lnSpc>
              <a:spcBef>
                <a:spcPts val="0"/>
              </a:spcBef>
              <a:spcAft>
                <a:spcPts val="0"/>
              </a:spcAft>
              <a:buNone/>
            </a:pPr>
            <a:r>
              <a:rPr lang="en-US" sz="3600" dirty="0">
                <a:solidFill>
                  <a:schemeClr val="dk1"/>
                </a:solidFill>
                <a:latin typeface="Abadi" panose="020B0604020104020204" pitchFamily="34" charset="0"/>
                <a:cs typeface="Times New Roman" panose="02020603050405020304" pitchFamily="18" charset="0"/>
              </a:rPr>
              <a:t>Scaling Symbolic Methods Using Gradients For Neural Model Explanation</a:t>
            </a:r>
            <a:endParaRPr lang="en-US" sz="3600" dirty="0">
              <a:latin typeface="Abadi" panose="020B0604020104020204" pitchFamily="34" charset="0"/>
              <a:cs typeface="Times New Roman" panose="02020603050405020304" pitchFamily="18" charset="0"/>
            </a:endParaRPr>
          </a:p>
        </p:txBody>
      </p:sp>
      <p:pic>
        <p:nvPicPr>
          <p:cNvPr id="93" name="Google Shape;93;p19"/>
          <p:cNvPicPr preferRelativeResize="0"/>
          <p:nvPr/>
        </p:nvPicPr>
        <p:blipFill>
          <a:blip r:embed="rId3">
            <a:alphaModFix/>
          </a:blip>
          <a:stretch>
            <a:fillRect/>
          </a:stretch>
        </p:blipFill>
        <p:spPr>
          <a:xfrm>
            <a:off x="4447310" y="3808125"/>
            <a:ext cx="4616406" cy="1105851"/>
          </a:xfrm>
          <a:prstGeom prst="rect">
            <a:avLst/>
          </a:prstGeom>
          <a:noFill/>
          <a:ln>
            <a:noFill/>
          </a:ln>
        </p:spPr>
      </p:pic>
      <p:sp>
        <p:nvSpPr>
          <p:cNvPr id="3" name="Rectangle 2">
            <a:extLst>
              <a:ext uri="{FF2B5EF4-FFF2-40B4-BE49-F238E27FC236}">
                <a16:creationId xmlns:a16="http://schemas.microsoft.com/office/drawing/2014/main" id="{50AFF6F3-D968-0D46-9331-52B0C1812E13}"/>
              </a:ext>
            </a:extLst>
          </p:cNvPr>
          <p:cNvSpPr/>
          <p:nvPr/>
        </p:nvSpPr>
        <p:spPr>
          <a:xfrm>
            <a:off x="744308" y="3443314"/>
            <a:ext cx="3004732" cy="1494448"/>
          </a:xfrm>
          <a:prstGeom prst="rect">
            <a:avLst/>
          </a:prstGeom>
        </p:spPr>
        <p:txBody>
          <a:bodyPr wrap="square">
            <a:spAutoFit/>
          </a:bodyPr>
          <a:lstStyle/>
          <a:p>
            <a:pPr marL="12700" marR="5080" indent="13970">
              <a:lnSpc>
                <a:spcPct val="102299"/>
              </a:lnSpc>
              <a:spcBef>
                <a:spcPts val="40"/>
              </a:spcBef>
            </a:pPr>
            <a:r>
              <a:rPr lang="en-US" sz="1800" spc="-80" dirty="0">
                <a:solidFill>
                  <a:srgbClr val="0076BA"/>
                </a:solidFill>
                <a:latin typeface="Abadi" panose="020B0604020104020204" pitchFamily="34" charset="0"/>
                <a:cs typeface="Arial" panose="020B0604020202020204" pitchFamily="34" charset="0"/>
              </a:rPr>
              <a:t>Presenter:</a:t>
            </a:r>
            <a:br>
              <a:rPr lang="en-US" sz="1800" spc="-80" dirty="0">
                <a:solidFill>
                  <a:srgbClr val="0076BA"/>
                </a:solidFill>
                <a:latin typeface="Abadi" panose="020B0604020104020204" pitchFamily="34" charset="0"/>
                <a:cs typeface="Arial" panose="020B0604020202020204" pitchFamily="34" charset="0"/>
              </a:rPr>
            </a:br>
            <a:r>
              <a:rPr lang="en-US" sz="1800" spc="-80" dirty="0">
                <a:solidFill>
                  <a:srgbClr val="0076BA"/>
                </a:solidFill>
                <a:latin typeface="Abadi" panose="020B0604020104020204" pitchFamily="34" charset="0"/>
                <a:cs typeface="Arial" panose="020B0604020202020204" pitchFamily="34" charset="0"/>
              </a:rPr>
              <a:t>Md Mahfuzur Rahman </a:t>
            </a:r>
          </a:p>
          <a:p>
            <a:pPr marL="12700" marR="5080" indent="13970">
              <a:lnSpc>
                <a:spcPct val="102299"/>
              </a:lnSpc>
              <a:spcBef>
                <a:spcPts val="40"/>
              </a:spcBef>
            </a:pPr>
            <a:r>
              <a:rPr lang="en-US" sz="1800" spc="-80" dirty="0">
                <a:solidFill>
                  <a:srgbClr val="0076BA"/>
                </a:solidFill>
                <a:latin typeface="Abadi" panose="020B0604020104020204" pitchFamily="34" charset="0"/>
                <a:cs typeface="Arial" panose="020B0604020202020204" pitchFamily="34" charset="0"/>
              </a:rPr>
              <a:t>TReNDS Center &amp; </a:t>
            </a:r>
          </a:p>
          <a:p>
            <a:pPr marL="12700" marR="5080" indent="13970">
              <a:lnSpc>
                <a:spcPct val="102299"/>
              </a:lnSpc>
              <a:spcBef>
                <a:spcPts val="40"/>
              </a:spcBef>
            </a:pPr>
            <a:r>
              <a:rPr lang="en-US" sz="1800" spc="-45" dirty="0">
                <a:solidFill>
                  <a:srgbClr val="0076BA"/>
                </a:solidFill>
                <a:latin typeface="Abadi" panose="020B0604020104020204" pitchFamily="34" charset="0"/>
                <a:cs typeface="Arial" panose="020B0604020202020204" pitchFamily="34" charset="0"/>
              </a:rPr>
              <a:t>Dept. of </a:t>
            </a:r>
            <a:r>
              <a:rPr lang="en-US" sz="1800" spc="-20" dirty="0">
                <a:solidFill>
                  <a:srgbClr val="0076BA"/>
                </a:solidFill>
                <a:latin typeface="Abadi" panose="020B0604020104020204" pitchFamily="34" charset="0"/>
                <a:cs typeface="Arial" panose="020B0604020202020204" pitchFamily="34" charset="0"/>
              </a:rPr>
              <a:t>Computer </a:t>
            </a:r>
            <a:r>
              <a:rPr lang="en-US" sz="1800" spc="-45" dirty="0">
                <a:solidFill>
                  <a:srgbClr val="0076BA"/>
                </a:solidFill>
                <a:latin typeface="Abadi" panose="020B0604020104020204" pitchFamily="34" charset="0"/>
                <a:cs typeface="Arial" panose="020B0604020202020204" pitchFamily="34" charset="0"/>
              </a:rPr>
              <a:t>Science </a:t>
            </a:r>
          </a:p>
          <a:p>
            <a:pPr marL="12700" marR="5080" indent="13970">
              <a:lnSpc>
                <a:spcPct val="102299"/>
              </a:lnSpc>
              <a:spcBef>
                <a:spcPts val="40"/>
              </a:spcBef>
            </a:pPr>
            <a:r>
              <a:rPr lang="en-US" sz="1800" spc="-55" dirty="0">
                <a:solidFill>
                  <a:srgbClr val="0076BA"/>
                </a:solidFill>
                <a:latin typeface="Abadi" panose="020B0604020104020204" pitchFamily="34" charset="0"/>
                <a:cs typeface="Arial" panose="020B0604020202020204" pitchFamily="34" charset="0"/>
              </a:rPr>
              <a:t>Georgia </a:t>
            </a:r>
            <a:r>
              <a:rPr lang="en-US" sz="1800" spc="-35" dirty="0">
                <a:solidFill>
                  <a:srgbClr val="0076BA"/>
                </a:solidFill>
                <a:latin typeface="Abadi" panose="020B0604020104020204" pitchFamily="34" charset="0"/>
                <a:cs typeface="Arial" panose="020B0604020202020204" pitchFamily="34" charset="0"/>
              </a:rPr>
              <a:t>State</a:t>
            </a:r>
            <a:r>
              <a:rPr lang="en-US" sz="1800" dirty="0">
                <a:solidFill>
                  <a:srgbClr val="0076BA"/>
                </a:solidFill>
                <a:latin typeface="Abadi" panose="020B0604020104020204" pitchFamily="34" charset="0"/>
                <a:cs typeface="Arial" panose="020B0604020202020204" pitchFamily="34" charset="0"/>
              </a:rPr>
              <a:t> </a:t>
            </a:r>
            <a:r>
              <a:rPr lang="en-US" sz="1800" spc="-55" dirty="0">
                <a:solidFill>
                  <a:srgbClr val="0076BA"/>
                </a:solidFill>
                <a:latin typeface="Abadi" panose="020B0604020104020204" pitchFamily="34" charset="0"/>
                <a:cs typeface="Arial" panose="020B0604020202020204" pitchFamily="34" charset="0"/>
              </a:rPr>
              <a:t>University</a:t>
            </a:r>
            <a:endParaRPr lang="en-US" sz="1800" dirty="0">
              <a:latin typeface="Abadi" panose="020B0604020104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0684624-13E3-5F46-94D3-373AA76F8C6F}"/>
              </a:ext>
            </a:extLst>
          </p:cNvPr>
          <p:cNvSpPr/>
          <p:nvPr/>
        </p:nvSpPr>
        <p:spPr>
          <a:xfrm>
            <a:off x="637403" y="1422182"/>
            <a:ext cx="8066632" cy="646331"/>
          </a:xfrm>
          <a:prstGeom prst="rect">
            <a:avLst/>
          </a:prstGeom>
        </p:spPr>
        <p:txBody>
          <a:bodyPr wrap="none">
            <a:spAutoFit/>
          </a:bodyPr>
          <a:lstStyle/>
          <a:p>
            <a:pPr algn="ctr"/>
            <a:r>
              <a:rPr lang="en-US" sz="1800" dirty="0">
                <a:solidFill>
                  <a:schemeClr val="accent1"/>
                </a:solidFill>
                <a:latin typeface="Abadi" panose="020B0604020104020204" pitchFamily="34" charset="0"/>
              </a:rPr>
              <a:t>Subham S. Sahoo, Subhashini Venugopalan, Li Li, Rishabh Singh &amp; Patrick Riley </a:t>
            </a:r>
          </a:p>
          <a:p>
            <a:pPr algn="ctr"/>
            <a:r>
              <a:rPr lang="en-US" sz="1800" dirty="0">
                <a:solidFill>
                  <a:schemeClr val="accent1"/>
                </a:solidFill>
                <a:latin typeface="Abadi" panose="020B0604020104020204" pitchFamily="34" charset="0"/>
              </a:rPr>
              <a:t>Google Research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C94FE2-72FA-F244-9690-BA10E9581630}"/>
              </a:ext>
            </a:extLst>
          </p:cNvPr>
          <p:cNvSpPr/>
          <p:nvPr/>
        </p:nvSpPr>
        <p:spPr>
          <a:xfrm>
            <a:off x="2286000" y="3321925"/>
            <a:ext cx="4572000" cy="954107"/>
          </a:xfrm>
          <a:prstGeom prst="rect">
            <a:avLst/>
          </a:prstGeom>
        </p:spPr>
        <p:txBody>
          <a:bodyPr>
            <a:spAutoFit/>
          </a:bodyPr>
          <a:lstStyle/>
          <a:p>
            <a:pPr algn="just"/>
            <a:r>
              <a:rPr lang="en-US" dirty="0">
                <a:latin typeface="Abadi" panose="020B0604020104020204" pitchFamily="34" charset="0"/>
              </a:rPr>
              <a:t>By inducing sparsity, authors removed any false positives from S. Thus, we deﬁne "relevant features" as a minimal subset of features in S that causes the nodes in Dk to remain active.</a:t>
            </a:r>
          </a:p>
        </p:txBody>
      </p:sp>
      <p:sp>
        <p:nvSpPr>
          <p:cNvPr id="3" name="TextBox 2">
            <a:extLst>
              <a:ext uri="{FF2B5EF4-FFF2-40B4-BE49-F238E27FC236}">
                <a16:creationId xmlns:a16="http://schemas.microsoft.com/office/drawing/2014/main" id="{6C9DE02E-97D7-9647-BC4A-19DF3FCC397D}"/>
              </a:ext>
            </a:extLst>
          </p:cNvPr>
          <p:cNvSpPr txBox="1"/>
          <p:nvPr/>
        </p:nvSpPr>
        <p:spPr>
          <a:xfrm>
            <a:off x="1520256" y="4380774"/>
            <a:ext cx="6709343" cy="523220"/>
          </a:xfrm>
          <a:prstGeom prst="rect">
            <a:avLst/>
          </a:prstGeom>
          <a:noFill/>
        </p:spPr>
        <p:txBody>
          <a:bodyPr wrap="square" rtlCol="0">
            <a:spAutoFit/>
          </a:bodyPr>
          <a:lstStyle/>
          <a:p>
            <a:r>
              <a:rPr lang="en-US" sz="2800" dirty="0">
                <a:latin typeface="Abadi" panose="020B0604020104020204" pitchFamily="34" charset="0"/>
              </a:rPr>
              <a:t>Symbolic Methods Using Gradients (SMUG) </a:t>
            </a:r>
          </a:p>
        </p:txBody>
      </p:sp>
      <p:pic>
        <p:nvPicPr>
          <p:cNvPr id="4" name="Picture 3" descr="Text, letter&#10;&#10;Description automatically generated">
            <a:extLst>
              <a:ext uri="{FF2B5EF4-FFF2-40B4-BE49-F238E27FC236}">
                <a16:creationId xmlns:a16="http://schemas.microsoft.com/office/drawing/2014/main" id="{3A6CFC4D-5C60-724C-B740-8D53DFC74FF8}"/>
              </a:ext>
            </a:extLst>
          </p:cNvPr>
          <p:cNvPicPr>
            <a:picLocks noChangeAspect="1"/>
          </p:cNvPicPr>
          <p:nvPr/>
        </p:nvPicPr>
        <p:blipFill>
          <a:blip r:embed="rId2"/>
          <a:stretch>
            <a:fillRect/>
          </a:stretch>
        </p:blipFill>
        <p:spPr>
          <a:xfrm>
            <a:off x="323850" y="1790700"/>
            <a:ext cx="8496300" cy="1562100"/>
          </a:xfrm>
          <a:prstGeom prst="rect">
            <a:avLst/>
          </a:prstGeom>
        </p:spPr>
      </p:pic>
      <p:sp>
        <p:nvSpPr>
          <p:cNvPr id="5" name="Rectangle 4">
            <a:extLst>
              <a:ext uri="{FF2B5EF4-FFF2-40B4-BE49-F238E27FC236}">
                <a16:creationId xmlns:a16="http://schemas.microsoft.com/office/drawing/2014/main" id="{30D8E106-B82C-9148-A73A-526D77D13B1A}"/>
              </a:ext>
            </a:extLst>
          </p:cNvPr>
          <p:cNvSpPr/>
          <p:nvPr/>
        </p:nvSpPr>
        <p:spPr>
          <a:xfrm>
            <a:off x="506170" y="461861"/>
            <a:ext cx="8099577" cy="738664"/>
          </a:xfrm>
          <a:prstGeom prst="rect">
            <a:avLst/>
          </a:prstGeom>
        </p:spPr>
        <p:txBody>
          <a:bodyPr>
            <a:spAutoFit/>
          </a:bodyPr>
          <a:lstStyle/>
          <a:p>
            <a:r>
              <a:rPr lang="en-US" dirty="0">
                <a:latin typeface="Abadi" panose="020B0604020104020204" pitchFamily="34" charset="0"/>
              </a:rPr>
              <a:t>Two ideas: Use gradients attribution (IG) information 1) as a proxy for the deeper layers (for scalability), and 2) to identify a subset of neurons in the ﬁrst layer capturing information crucial for the model’s prediction</a:t>
            </a:r>
          </a:p>
        </p:txBody>
      </p:sp>
    </p:spTree>
    <p:extLst>
      <p:ext uri="{BB962C8B-B14F-4D97-AF65-F5344CB8AC3E}">
        <p14:creationId xmlns:p14="http://schemas.microsoft.com/office/powerpoint/2010/main" val="344161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text&#10;&#10;Description automatically generated">
            <a:extLst>
              <a:ext uri="{FF2B5EF4-FFF2-40B4-BE49-F238E27FC236}">
                <a16:creationId xmlns:a16="http://schemas.microsoft.com/office/drawing/2014/main" id="{BE1B1D75-158E-404C-BFA3-03D1DB9ABBDD}"/>
              </a:ext>
            </a:extLst>
          </p:cNvPr>
          <p:cNvPicPr>
            <a:picLocks noChangeAspect="1"/>
          </p:cNvPicPr>
          <p:nvPr/>
        </p:nvPicPr>
        <p:blipFill>
          <a:blip r:embed="rId2"/>
          <a:stretch>
            <a:fillRect/>
          </a:stretch>
        </p:blipFill>
        <p:spPr>
          <a:xfrm>
            <a:off x="154713" y="897436"/>
            <a:ext cx="8834574" cy="1410970"/>
          </a:xfrm>
          <a:prstGeom prst="rect">
            <a:avLst/>
          </a:prstGeom>
        </p:spPr>
      </p:pic>
      <p:sp>
        <p:nvSpPr>
          <p:cNvPr id="4" name="TextBox 3">
            <a:extLst>
              <a:ext uri="{FF2B5EF4-FFF2-40B4-BE49-F238E27FC236}">
                <a16:creationId xmlns:a16="http://schemas.microsoft.com/office/drawing/2014/main" id="{19E3E98E-8243-8D42-ACAE-B89D99069597}"/>
              </a:ext>
            </a:extLst>
          </p:cNvPr>
          <p:cNvSpPr txBox="1"/>
          <p:nvPr/>
        </p:nvSpPr>
        <p:spPr>
          <a:xfrm>
            <a:off x="1756608" y="4161338"/>
            <a:ext cx="5670888" cy="523220"/>
          </a:xfrm>
          <a:prstGeom prst="rect">
            <a:avLst/>
          </a:prstGeom>
          <a:noFill/>
        </p:spPr>
        <p:txBody>
          <a:bodyPr wrap="square" rtlCol="0">
            <a:spAutoFit/>
          </a:bodyPr>
          <a:lstStyle/>
          <a:p>
            <a:r>
              <a:rPr lang="en-US" sz="2800" dirty="0">
                <a:latin typeface="Abadi" panose="020B0604020104020204" pitchFamily="34" charset="0"/>
              </a:rPr>
              <a:t>Minimum Subset Discovery Problem </a:t>
            </a:r>
          </a:p>
        </p:txBody>
      </p:sp>
      <p:sp>
        <p:nvSpPr>
          <p:cNvPr id="5" name="Rectangle 4">
            <a:extLst>
              <a:ext uri="{FF2B5EF4-FFF2-40B4-BE49-F238E27FC236}">
                <a16:creationId xmlns:a16="http://schemas.microsoft.com/office/drawing/2014/main" id="{05937252-088A-654B-A6F5-66670C08F45A}"/>
              </a:ext>
            </a:extLst>
          </p:cNvPr>
          <p:cNvSpPr/>
          <p:nvPr/>
        </p:nvSpPr>
        <p:spPr>
          <a:xfrm>
            <a:off x="512182" y="204058"/>
            <a:ext cx="2078618" cy="523220"/>
          </a:xfrm>
          <a:prstGeom prst="rect">
            <a:avLst/>
          </a:prstGeom>
        </p:spPr>
        <p:txBody>
          <a:bodyPr wrap="square">
            <a:spAutoFit/>
          </a:bodyPr>
          <a:lstStyle/>
          <a:p>
            <a:r>
              <a:rPr lang="en-US" dirty="0">
                <a:solidFill>
                  <a:srgbClr val="0070C0"/>
                </a:solidFill>
                <a:latin typeface="Abadi" panose="020B0604020104020204" pitchFamily="34" charset="0"/>
              </a:rPr>
              <a:t>SMT Formulation: (Feedforward network) </a:t>
            </a:r>
          </a:p>
        </p:txBody>
      </p:sp>
      <p:sp>
        <p:nvSpPr>
          <p:cNvPr id="6" name="Rectangle 5">
            <a:extLst>
              <a:ext uri="{FF2B5EF4-FFF2-40B4-BE49-F238E27FC236}">
                <a16:creationId xmlns:a16="http://schemas.microsoft.com/office/drawing/2014/main" id="{95E58B91-EC38-AA4D-8025-AABA01D687DC}"/>
              </a:ext>
            </a:extLst>
          </p:cNvPr>
          <p:cNvSpPr/>
          <p:nvPr/>
        </p:nvSpPr>
        <p:spPr>
          <a:xfrm>
            <a:off x="1122947" y="2394844"/>
            <a:ext cx="7555832" cy="1384995"/>
          </a:xfrm>
          <a:prstGeom prst="rect">
            <a:avLst/>
          </a:prstGeom>
        </p:spPr>
        <p:txBody>
          <a:bodyPr wrap="square">
            <a:spAutoFit/>
          </a:bodyPr>
          <a:lstStyle/>
          <a:p>
            <a:pPr algn="just"/>
            <a:r>
              <a:rPr lang="en-US" dirty="0">
                <a:latin typeface="Abadi" panose="020B0604020104020204" pitchFamily="34" charset="0"/>
              </a:rPr>
              <a:t>The ﬁrst set of constraint speciﬁes that the unknown mask variable M can only have 0 and 1 as possible entries in the matrix. The second and third set of constraints encode the activation values of the ﬁrst layer of network with corresponding masked and original inputs respectively. The fourth set of constraint states that the activations of these k neurons should be at least 𝛾  times the original activation values, and the ﬁnal constraint adds the optimization constraint to minimize the sum of all the mask bits.</a:t>
            </a:r>
          </a:p>
        </p:txBody>
      </p:sp>
    </p:spTree>
    <p:extLst>
      <p:ext uri="{BB962C8B-B14F-4D97-AF65-F5344CB8AC3E}">
        <p14:creationId xmlns:p14="http://schemas.microsoft.com/office/powerpoint/2010/main" val="303022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85B87-F711-3140-AD50-01C8C357E224}"/>
              </a:ext>
            </a:extLst>
          </p:cNvPr>
          <p:cNvSpPr txBox="1"/>
          <p:nvPr/>
        </p:nvSpPr>
        <p:spPr>
          <a:xfrm>
            <a:off x="2021301" y="4161338"/>
            <a:ext cx="4940974" cy="523220"/>
          </a:xfrm>
          <a:prstGeom prst="rect">
            <a:avLst/>
          </a:prstGeom>
          <a:noFill/>
        </p:spPr>
        <p:txBody>
          <a:bodyPr wrap="square" rtlCol="0">
            <a:spAutoFit/>
          </a:bodyPr>
          <a:lstStyle/>
          <a:p>
            <a:r>
              <a:rPr lang="en-US" sz="2800" dirty="0">
                <a:latin typeface="Abadi" panose="020B0604020104020204" pitchFamily="34" charset="0"/>
              </a:rPr>
              <a:t>Saliency Map from Binary Mask </a:t>
            </a:r>
          </a:p>
        </p:txBody>
      </p:sp>
      <p:sp>
        <p:nvSpPr>
          <p:cNvPr id="3" name="Rectangle 2">
            <a:extLst>
              <a:ext uri="{FF2B5EF4-FFF2-40B4-BE49-F238E27FC236}">
                <a16:creationId xmlns:a16="http://schemas.microsoft.com/office/drawing/2014/main" id="{3BFB4C0F-FCE4-CE4A-85F8-503E77E4CAF8}"/>
              </a:ext>
            </a:extLst>
          </p:cNvPr>
          <p:cNvSpPr/>
          <p:nvPr/>
        </p:nvSpPr>
        <p:spPr>
          <a:xfrm>
            <a:off x="2286000" y="505410"/>
            <a:ext cx="4572000" cy="738664"/>
          </a:xfrm>
          <a:prstGeom prst="rect">
            <a:avLst/>
          </a:prstGeom>
        </p:spPr>
        <p:txBody>
          <a:bodyPr>
            <a:spAutoFit/>
          </a:bodyPr>
          <a:lstStyle/>
          <a:p>
            <a:pPr algn="just"/>
            <a:r>
              <a:rPr lang="en-US" dirty="0">
                <a:latin typeface="Abadi" panose="020B0604020104020204" pitchFamily="34" charset="0"/>
              </a:rPr>
              <a:t>IG attribution scores for the hidden nodes in the ﬁrst layer are used to assign importance scores to mask pixels associated with that hidden node.  </a:t>
            </a:r>
          </a:p>
        </p:txBody>
      </p:sp>
      <p:pic>
        <p:nvPicPr>
          <p:cNvPr id="7" name="Picture 6">
            <a:extLst>
              <a:ext uri="{FF2B5EF4-FFF2-40B4-BE49-F238E27FC236}">
                <a16:creationId xmlns:a16="http://schemas.microsoft.com/office/drawing/2014/main" id="{7A591E05-8C6A-0E45-835F-7FF1BF766095}"/>
              </a:ext>
            </a:extLst>
          </p:cNvPr>
          <p:cNvPicPr>
            <a:picLocks noChangeAspect="1"/>
          </p:cNvPicPr>
          <p:nvPr/>
        </p:nvPicPr>
        <p:blipFill>
          <a:blip r:embed="rId2"/>
          <a:stretch>
            <a:fillRect/>
          </a:stretch>
        </p:blipFill>
        <p:spPr>
          <a:xfrm>
            <a:off x="501650" y="1687286"/>
            <a:ext cx="8140700" cy="1333500"/>
          </a:xfrm>
          <a:prstGeom prst="rect">
            <a:avLst/>
          </a:prstGeom>
        </p:spPr>
      </p:pic>
    </p:spTree>
    <p:extLst>
      <p:ext uri="{BB962C8B-B14F-4D97-AF65-F5344CB8AC3E}">
        <p14:creationId xmlns:p14="http://schemas.microsoft.com/office/powerpoint/2010/main" val="4042142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1BBD99-D767-FD47-A653-A22AA38569E1}"/>
              </a:ext>
            </a:extLst>
          </p:cNvPr>
          <p:cNvSpPr/>
          <p:nvPr/>
        </p:nvSpPr>
        <p:spPr>
          <a:xfrm>
            <a:off x="1524000" y="952266"/>
            <a:ext cx="5334000" cy="1169551"/>
          </a:xfrm>
          <a:prstGeom prst="rect">
            <a:avLst/>
          </a:prstGeom>
        </p:spPr>
        <p:txBody>
          <a:bodyPr wrap="square">
            <a:spAutoFit/>
          </a:bodyPr>
          <a:lstStyle/>
          <a:p>
            <a:pPr algn="just"/>
            <a:r>
              <a:rPr lang="en-US" dirty="0">
                <a:latin typeface="Abadi" panose="020B0604020104020204" pitchFamily="34" charset="0"/>
              </a:rPr>
              <a:t>Existing other methods optimize their masks by doing a forward pass on perturbed images that are potentially out-of-distribution. However, SMUG performs forward pass of the masked image only till the ﬁrst layer (instead of the ﬁnal layer) to generate linear equations used in the formulation. </a:t>
            </a:r>
          </a:p>
        </p:txBody>
      </p:sp>
      <p:sp>
        <p:nvSpPr>
          <p:cNvPr id="3" name="TextBox 2">
            <a:extLst>
              <a:ext uri="{FF2B5EF4-FFF2-40B4-BE49-F238E27FC236}">
                <a16:creationId xmlns:a16="http://schemas.microsoft.com/office/drawing/2014/main" id="{C6E1A2C6-44E8-A443-AE6D-04ADE5DFD321}"/>
              </a:ext>
            </a:extLst>
          </p:cNvPr>
          <p:cNvSpPr txBox="1"/>
          <p:nvPr/>
        </p:nvSpPr>
        <p:spPr>
          <a:xfrm>
            <a:off x="1756607" y="4161338"/>
            <a:ext cx="5623907" cy="523220"/>
          </a:xfrm>
          <a:prstGeom prst="rect">
            <a:avLst/>
          </a:prstGeom>
          <a:noFill/>
        </p:spPr>
        <p:txBody>
          <a:bodyPr wrap="square" rtlCol="0">
            <a:spAutoFit/>
          </a:bodyPr>
          <a:lstStyle/>
          <a:p>
            <a:r>
              <a:rPr lang="en-US" sz="2800" dirty="0">
                <a:latin typeface="Abadi" panose="020B0604020104020204" pitchFamily="34" charset="0"/>
              </a:rPr>
              <a:t>Handling Out-of-distribution Inputs </a:t>
            </a:r>
          </a:p>
        </p:txBody>
      </p:sp>
    </p:spTree>
    <p:extLst>
      <p:ext uri="{BB962C8B-B14F-4D97-AF65-F5344CB8AC3E}">
        <p14:creationId xmlns:p14="http://schemas.microsoft.com/office/powerpoint/2010/main" val="367494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B27487-A16C-834B-9BAC-1C9813ACB924}"/>
              </a:ext>
            </a:extLst>
          </p:cNvPr>
          <p:cNvSpPr txBox="1"/>
          <p:nvPr/>
        </p:nvSpPr>
        <p:spPr>
          <a:xfrm>
            <a:off x="2801636" y="4161338"/>
            <a:ext cx="3512079" cy="523220"/>
          </a:xfrm>
          <a:prstGeom prst="rect">
            <a:avLst/>
          </a:prstGeom>
          <a:noFill/>
        </p:spPr>
        <p:txBody>
          <a:bodyPr wrap="square" rtlCol="0">
            <a:spAutoFit/>
          </a:bodyPr>
          <a:lstStyle/>
          <a:p>
            <a:r>
              <a:rPr lang="en-US" sz="2800" dirty="0"/>
              <a:t>Experimental Setup </a:t>
            </a:r>
          </a:p>
        </p:txBody>
      </p:sp>
      <p:sp>
        <p:nvSpPr>
          <p:cNvPr id="3" name="Rectangle 2">
            <a:extLst>
              <a:ext uri="{FF2B5EF4-FFF2-40B4-BE49-F238E27FC236}">
                <a16:creationId xmlns:a16="http://schemas.microsoft.com/office/drawing/2014/main" id="{48798D32-56DF-C842-B2DA-080046C2D939}"/>
              </a:ext>
            </a:extLst>
          </p:cNvPr>
          <p:cNvSpPr/>
          <p:nvPr/>
        </p:nvSpPr>
        <p:spPr>
          <a:xfrm>
            <a:off x="88239" y="78000"/>
            <a:ext cx="2518603" cy="4616648"/>
          </a:xfrm>
          <a:prstGeom prst="rect">
            <a:avLst/>
          </a:prstGeom>
        </p:spPr>
        <p:txBody>
          <a:bodyPr wrap="square">
            <a:spAutoFit/>
          </a:bodyPr>
          <a:lstStyle/>
          <a:p>
            <a:r>
              <a:rPr lang="en-US" dirty="0">
                <a:solidFill>
                  <a:srgbClr val="0070C0"/>
                </a:solidFill>
                <a:latin typeface="Abadi" panose="020B0604020104020204" pitchFamily="34" charset="0"/>
              </a:rPr>
              <a:t>Dataset:</a:t>
            </a:r>
            <a:br>
              <a:rPr lang="en-US" dirty="0">
                <a:latin typeface="Abadi" panose="020B0604020104020204" pitchFamily="34" charset="0"/>
              </a:rPr>
            </a:br>
            <a:r>
              <a:rPr lang="en-US" dirty="0">
                <a:latin typeface="Abadi" panose="020B0604020104020204" pitchFamily="34" charset="0"/>
              </a:rPr>
              <a:t>MNIST dataset to show the scalability of the full network encoding in SMT</a:t>
            </a:r>
          </a:p>
          <a:p>
            <a:endParaRPr lang="en-US" dirty="0">
              <a:latin typeface="Abadi" panose="020B0604020104020204" pitchFamily="34" charset="0"/>
            </a:endParaRPr>
          </a:p>
          <a:p>
            <a:r>
              <a:rPr lang="en-US" dirty="0">
                <a:solidFill>
                  <a:srgbClr val="0070C0"/>
                </a:solidFill>
                <a:latin typeface="Abadi" panose="020B0604020104020204" pitchFamily="34" charset="0"/>
              </a:rPr>
              <a:t>Network Architecture:</a:t>
            </a:r>
          </a:p>
          <a:p>
            <a:r>
              <a:rPr lang="en-US" dirty="0">
                <a:latin typeface="Abadi" panose="020B0604020104020204" pitchFamily="34" charset="0"/>
              </a:rPr>
              <a:t>Feedforward model consisting of one hidden layer with 32 nodes (ReLU activation) and 10 output nodes with sigmoid, one each for 10 digits. </a:t>
            </a:r>
          </a:p>
          <a:p>
            <a:endParaRPr lang="en-US" dirty="0">
              <a:latin typeface="Abadi" panose="020B0604020104020204" pitchFamily="34" charset="0"/>
            </a:endParaRPr>
          </a:p>
          <a:p>
            <a:endParaRPr lang="en-US" dirty="0">
              <a:solidFill>
                <a:srgbClr val="0070C0"/>
              </a:solidFill>
              <a:latin typeface="Abadi" panose="020B0604020104020204" pitchFamily="34" charset="0"/>
            </a:endParaRPr>
          </a:p>
          <a:p>
            <a:r>
              <a:rPr lang="en-US" dirty="0">
                <a:solidFill>
                  <a:srgbClr val="FF0000"/>
                </a:solidFill>
                <a:latin typeface="Abadi" panose="020B0604020104020204" pitchFamily="34" charset="0"/>
              </a:rPr>
              <a:t>For 100 images chosen randomly from the validation set, the SMT solver could solve the constraint only for 41 images. For the rest 59 images, they are unknown. </a:t>
            </a:r>
          </a:p>
          <a:p>
            <a:endParaRPr lang="en-US" dirty="0">
              <a:latin typeface="Abadi" panose="020B0604020104020204" pitchFamily="34" charset="0"/>
            </a:endParaRPr>
          </a:p>
        </p:txBody>
      </p:sp>
      <p:sp>
        <p:nvSpPr>
          <p:cNvPr id="4" name="Rectangle 3">
            <a:extLst>
              <a:ext uri="{FF2B5EF4-FFF2-40B4-BE49-F238E27FC236}">
                <a16:creationId xmlns:a16="http://schemas.microsoft.com/office/drawing/2014/main" id="{261AD4B6-853E-354F-AB1A-BE55E952C299}"/>
              </a:ext>
            </a:extLst>
          </p:cNvPr>
          <p:cNvSpPr/>
          <p:nvPr/>
        </p:nvSpPr>
        <p:spPr>
          <a:xfrm>
            <a:off x="2783311" y="100908"/>
            <a:ext cx="2895592" cy="2246769"/>
          </a:xfrm>
          <a:prstGeom prst="rect">
            <a:avLst/>
          </a:prstGeom>
        </p:spPr>
        <p:txBody>
          <a:bodyPr wrap="square">
            <a:spAutoFit/>
          </a:bodyPr>
          <a:lstStyle/>
          <a:p>
            <a:r>
              <a:rPr lang="en-US" dirty="0">
                <a:solidFill>
                  <a:srgbClr val="0070C0"/>
                </a:solidFill>
                <a:latin typeface="Abadi" panose="020B0604020104020204" pitchFamily="34" charset="0"/>
              </a:rPr>
              <a:t>Dataset</a:t>
            </a:r>
            <a:r>
              <a:rPr lang="en-US" dirty="0">
                <a:latin typeface="Abadi" panose="020B0604020104020204" pitchFamily="34" charset="0"/>
              </a:rPr>
              <a:t>:</a:t>
            </a:r>
            <a:br>
              <a:rPr lang="en-US" dirty="0">
                <a:latin typeface="Abadi" panose="020B0604020104020204" pitchFamily="34" charset="0"/>
              </a:rPr>
            </a:br>
            <a:r>
              <a:rPr lang="en-US" dirty="0">
                <a:latin typeface="Abadi" panose="020B0604020104020204" pitchFamily="34" charset="0"/>
              </a:rPr>
              <a:t>ImageNet: 3304 images (224 × 224) with ground truth bounding boxes from the validation set of ImageNet</a:t>
            </a:r>
          </a:p>
          <a:p>
            <a:endParaRPr lang="en-US" dirty="0">
              <a:latin typeface="Abadi" panose="020B0604020104020204" pitchFamily="34" charset="0"/>
            </a:endParaRPr>
          </a:p>
          <a:p>
            <a:r>
              <a:rPr lang="en-US" dirty="0">
                <a:solidFill>
                  <a:srgbClr val="0070C0"/>
                </a:solidFill>
                <a:latin typeface="Abadi" panose="020B0604020104020204" pitchFamily="34" charset="0"/>
              </a:rPr>
              <a:t>Network Architecture:</a:t>
            </a:r>
          </a:p>
          <a:p>
            <a:r>
              <a:rPr lang="en-US" dirty="0">
                <a:solidFill>
                  <a:schemeClr val="tx1"/>
                </a:solidFill>
                <a:latin typeface="Abadi" panose="020B0604020104020204" pitchFamily="34" charset="0"/>
              </a:rPr>
              <a:t>Inception-v1</a:t>
            </a:r>
          </a:p>
          <a:p>
            <a:endParaRPr lang="en-US" dirty="0">
              <a:solidFill>
                <a:schemeClr val="tx1"/>
              </a:solidFill>
              <a:latin typeface="Abadi" panose="020B0604020104020204" pitchFamily="34" charset="0"/>
            </a:endParaRPr>
          </a:p>
          <a:p>
            <a:endParaRPr lang="en-US" dirty="0">
              <a:solidFill>
                <a:srgbClr val="0070C0"/>
              </a:solidFill>
              <a:latin typeface="Abadi" panose="020B0604020104020204" pitchFamily="34" charset="0"/>
            </a:endParaRPr>
          </a:p>
        </p:txBody>
      </p:sp>
      <p:sp>
        <p:nvSpPr>
          <p:cNvPr id="5" name="Rectangle 4">
            <a:extLst>
              <a:ext uri="{FF2B5EF4-FFF2-40B4-BE49-F238E27FC236}">
                <a16:creationId xmlns:a16="http://schemas.microsoft.com/office/drawing/2014/main" id="{CC934E2C-2086-864F-A4CA-AF782A79E4F0}"/>
              </a:ext>
            </a:extLst>
          </p:cNvPr>
          <p:cNvSpPr/>
          <p:nvPr/>
        </p:nvSpPr>
        <p:spPr>
          <a:xfrm>
            <a:off x="5678903" y="122648"/>
            <a:ext cx="3360821" cy="2031325"/>
          </a:xfrm>
          <a:prstGeom prst="rect">
            <a:avLst/>
          </a:prstGeom>
        </p:spPr>
        <p:txBody>
          <a:bodyPr wrap="square">
            <a:spAutoFit/>
          </a:bodyPr>
          <a:lstStyle/>
          <a:p>
            <a:r>
              <a:rPr lang="en-US" dirty="0">
                <a:solidFill>
                  <a:srgbClr val="0070C0"/>
                </a:solidFill>
                <a:latin typeface="Abadi" panose="020B0604020104020204" pitchFamily="34" charset="0"/>
              </a:rPr>
              <a:t>Dataset: </a:t>
            </a:r>
            <a:r>
              <a:rPr lang="en-US" dirty="0">
                <a:solidFill>
                  <a:schemeClr val="tx1"/>
                </a:solidFill>
                <a:latin typeface="Abadi" panose="020B0604020104020204" pitchFamily="34" charset="0"/>
              </a:rPr>
              <a:t>Beer Reviews</a:t>
            </a:r>
          </a:p>
          <a:p>
            <a:pPr algn="just"/>
            <a:endParaRPr lang="en-US" dirty="0">
              <a:latin typeface="Abadi" panose="020B0604020104020204" pitchFamily="34" charset="0"/>
            </a:endParaRPr>
          </a:p>
          <a:p>
            <a:pPr algn="just"/>
            <a:r>
              <a:rPr lang="en-US" dirty="0">
                <a:solidFill>
                  <a:srgbClr val="0070C0"/>
                </a:solidFill>
                <a:latin typeface="Abadi" panose="020B0604020104020204" pitchFamily="34" charset="0"/>
              </a:rPr>
              <a:t>Model:</a:t>
            </a:r>
          </a:p>
          <a:p>
            <a:pPr algn="just"/>
            <a:r>
              <a:rPr lang="en-US" dirty="0">
                <a:latin typeface="Abadi" panose="020B0604020104020204" pitchFamily="34" charset="0"/>
              </a:rPr>
              <a:t>1D CNN model to predict the rating for the aroma of the beer on a scale from 0 to 1. This model consists of a convolution layer with 128 kernels followed by a ReLU, a fully connected layer, and a sigmoid.</a:t>
            </a:r>
          </a:p>
        </p:txBody>
      </p:sp>
      <p:pic>
        <p:nvPicPr>
          <p:cNvPr id="9" name="Picture 8">
            <a:extLst>
              <a:ext uri="{FF2B5EF4-FFF2-40B4-BE49-F238E27FC236}">
                <a16:creationId xmlns:a16="http://schemas.microsoft.com/office/drawing/2014/main" id="{8DF4B004-33C8-BA44-8E9C-484957E6C253}"/>
              </a:ext>
            </a:extLst>
          </p:cNvPr>
          <p:cNvPicPr>
            <a:picLocks noChangeAspect="1"/>
          </p:cNvPicPr>
          <p:nvPr/>
        </p:nvPicPr>
        <p:blipFill>
          <a:blip r:embed="rId2"/>
          <a:stretch>
            <a:fillRect/>
          </a:stretch>
        </p:blipFill>
        <p:spPr>
          <a:xfrm>
            <a:off x="2446569" y="2973616"/>
            <a:ext cx="6667500" cy="393700"/>
          </a:xfrm>
          <a:prstGeom prst="rect">
            <a:avLst/>
          </a:prstGeom>
        </p:spPr>
      </p:pic>
      <p:sp>
        <p:nvSpPr>
          <p:cNvPr id="10" name="Rectangle 9">
            <a:extLst>
              <a:ext uri="{FF2B5EF4-FFF2-40B4-BE49-F238E27FC236}">
                <a16:creationId xmlns:a16="http://schemas.microsoft.com/office/drawing/2014/main" id="{1793FD0D-2564-394E-899B-6B9B99F12F38}"/>
              </a:ext>
            </a:extLst>
          </p:cNvPr>
          <p:cNvSpPr/>
          <p:nvPr/>
        </p:nvSpPr>
        <p:spPr>
          <a:xfrm>
            <a:off x="2732315" y="3367189"/>
            <a:ext cx="4572000" cy="738664"/>
          </a:xfrm>
          <a:prstGeom prst="rect">
            <a:avLst/>
          </a:prstGeom>
        </p:spPr>
        <p:txBody>
          <a:bodyPr>
            <a:spAutoFit/>
          </a:bodyPr>
          <a:lstStyle/>
          <a:p>
            <a:r>
              <a:rPr lang="en-US" dirty="0">
                <a:latin typeface="Abadi" panose="020B0604020104020204" pitchFamily="34" charset="0"/>
              </a:rPr>
              <a:t>where a is the fractional area of the rectangular cropped image and c is the conﬁdence of the classiﬁer for the true label on the cropped image.</a:t>
            </a:r>
          </a:p>
        </p:txBody>
      </p:sp>
      <p:sp>
        <p:nvSpPr>
          <p:cNvPr id="11" name="TextBox 10">
            <a:extLst>
              <a:ext uri="{FF2B5EF4-FFF2-40B4-BE49-F238E27FC236}">
                <a16:creationId xmlns:a16="http://schemas.microsoft.com/office/drawing/2014/main" id="{4E86895F-61A4-DE48-ACE6-B5047BE535F2}"/>
              </a:ext>
            </a:extLst>
          </p:cNvPr>
          <p:cNvSpPr txBox="1"/>
          <p:nvPr/>
        </p:nvSpPr>
        <p:spPr>
          <a:xfrm>
            <a:off x="2743197" y="2677886"/>
            <a:ext cx="3871573" cy="307777"/>
          </a:xfrm>
          <a:prstGeom prst="rect">
            <a:avLst/>
          </a:prstGeom>
          <a:noFill/>
        </p:spPr>
        <p:txBody>
          <a:bodyPr wrap="none" rtlCol="0">
            <a:spAutoFit/>
          </a:bodyPr>
          <a:lstStyle/>
          <a:p>
            <a:r>
              <a:rPr lang="en-US" dirty="0">
                <a:solidFill>
                  <a:srgbClr val="0070C0"/>
                </a:solidFill>
                <a:latin typeface="Abadi" panose="020B0604020104020204" pitchFamily="34" charset="0"/>
              </a:rPr>
              <a:t>Metric: Log Sparsity Confidence difference score</a:t>
            </a:r>
          </a:p>
        </p:txBody>
      </p:sp>
    </p:spTree>
    <p:extLst>
      <p:ext uri="{BB962C8B-B14F-4D97-AF65-F5344CB8AC3E}">
        <p14:creationId xmlns:p14="http://schemas.microsoft.com/office/powerpoint/2010/main" val="272168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949266-CB92-3D44-BBF3-8BE635A6DAF4}"/>
              </a:ext>
            </a:extLst>
          </p:cNvPr>
          <p:cNvSpPr txBox="1"/>
          <p:nvPr/>
        </p:nvSpPr>
        <p:spPr>
          <a:xfrm>
            <a:off x="2801636" y="4161338"/>
            <a:ext cx="3805993" cy="523220"/>
          </a:xfrm>
          <a:prstGeom prst="rect">
            <a:avLst/>
          </a:prstGeom>
          <a:noFill/>
        </p:spPr>
        <p:txBody>
          <a:bodyPr wrap="square" rtlCol="0">
            <a:spAutoFit/>
          </a:bodyPr>
          <a:lstStyle/>
          <a:p>
            <a:r>
              <a:rPr lang="en-US" sz="2800" dirty="0">
                <a:latin typeface="Abadi" panose="020B0604020104020204" pitchFamily="34" charset="0"/>
              </a:rPr>
              <a:t>Comparison Baselines </a:t>
            </a:r>
          </a:p>
        </p:txBody>
      </p:sp>
      <p:sp>
        <p:nvSpPr>
          <p:cNvPr id="5" name="TextBox 4">
            <a:extLst>
              <a:ext uri="{FF2B5EF4-FFF2-40B4-BE49-F238E27FC236}">
                <a16:creationId xmlns:a16="http://schemas.microsoft.com/office/drawing/2014/main" id="{A8A15758-E5C1-9340-8868-39EA9465E051}"/>
              </a:ext>
            </a:extLst>
          </p:cNvPr>
          <p:cNvSpPr txBox="1"/>
          <p:nvPr/>
        </p:nvSpPr>
        <p:spPr>
          <a:xfrm>
            <a:off x="6625400" y="660605"/>
            <a:ext cx="2221832" cy="1169551"/>
          </a:xfrm>
          <a:prstGeom prst="rect">
            <a:avLst/>
          </a:prstGeom>
          <a:noFill/>
        </p:spPr>
        <p:txBody>
          <a:bodyPr wrap="square" rtlCol="0">
            <a:spAutoFit/>
          </a:bodyPr>
          <a:lstStyle/>
          <a:p>
            <a:r>
              <a:rPr lang="en-US" dirty="0">
                <a:solidFill>
                  <a:srgbClr val="0070C0"/>
                </a:solidFill>
                <a:latin typeface="Abadi" panose="020B0604020104020204" pitchFamily="34" charset="0"/>
              </a:rPr>
              <a:t>Other Baseline Methods: </a:t>
            </a:r>
          </a:p>
          <a:p>
            <a:r>
              <a:rPr lang="en-US" dirty="0">
                <a:latin typeface="Abadi" panose="020B0604020104020204" pitchFamily="34" charset="0"/>
              </a:rPr>
              <a:t>IG, GRADCAM, SIS (Sufficient Input Subset), GROUNDTRUTH, MAXBOX, OPTBOX</a:t>
            </a:r>
          </a:p>
        </p:txBody>
      </p:sp>
      <p:sp>
        <p:nvSpPr>
          <p:cNvPr id="6" name="Rectangle 5">
            <a:extLst>
              <a:ext uri="{FF2B5EF4-FFF2-40B4-BE49-F238E27FC236}">
                <a16:creationId xmlns:a16="http://schemas.microsoft.com/office/drawing/2014/main" id="{5D74C16D-9FE3-5D42-B1A5-A1427F0650EC}"/>
              </a:ext>
            </a:extLst>
          </p:cNvPr>
          <p:cNvSpPr/>
          <p:nvPr/>
        </p:nvSpPr>
        <p:spPr>
          <a:xfrm>
            <a:off x="1034140" y="118656"/>
            <a:ext cx="4259755" cy="2031325"/>
          </a:xfrm>
          <a:prstGeom prst="rect">
            <a:avLst/>
          </a:prstGeom>
        </p:spPr>
        <p:txBody>
          <a:bodyPr wrap="square">
            <a:spAutoFit/>
          </a:bodyPr>
          <a:lstStyle/>
          <a:p>
            <a:pPr algn="just"/>
            <a:r>
              <a:rPr lang="en-US" dirty="0">
                <a:latin typeface="Abadi" panose="020B0604020104020204" pitchFamily="34" charset="0"/>
              </a:rPr>
              <a:t>SMUG</a:t>
            </a:r>
            <a:r>
              <a:rPr lang="en-US" baseline="-25000" dirty="0">
                <a:latin typeface="Abadi" panose="020B0604020104020204" pitchFamily="34" charset="0"/>
              </a:rPr>
              <a:t>base</a:t>
            </a:r>
            <a:r>
              <a:rPr lang="en-US" dirty="0">
                <a:latin typeface="Abadi" panose="020B0604020104020204" pitchFamily="34" charset="0"/>
              </a:rPr>
              <a:t> is a variant of SMUG that does not perform SMT-based minimization.  In Eq. 2, set M</a:t>
            </a:r>
            <a:r>
              <a:rPr lang="en-US" baseline="-25000" dirty="0">
                <a:latin typeface="Abadi" panose="020B0604020104020204" pitchFamily="34" charset="0"/>
              </a:rPr>
              <a:t>ij </a:t>
            </a:r>
            <a:r>
              <a:rPr lang="en-US" dirty="0">
                <a:latin typeface="Abadi" panose="020B0604020104020204" pitchFamily="34" charset="0"/>
              </a:rPr>
              <a:t>= 1 for each pixel x</a:t>
            </a:r>
            <a:r>
              <a:rPr lang="en-US" baseline="-25000" dirty="0">
                <a:latin typeface="Abadi" panose="020B0604020104020204" pitchFamily="34" charset="0"/>
              </a:rPr>
              <a:t>ij </a:t>
            </a:r>
            <a:r>
              <a:rPr lang="en-US" dirty="0">
                <a:latin typeface="Abadi" panose="020B0604020104020204" pitchFamily="34" charset="0"/>
              </a:rPr>
              <a:t>that is in the receptive ﬁelds of the top-k neurons in the ﬁrst layer (L1 ) selected by IG. </a:t>
            </a:r>
          </a:p>
          <a:p>
            <a:pPr algn="just"/>
            <a:endParaRPr lang="en-US" dirty="0">
              <a:latin typeface="Abadi" panose="020B0604020104020204" pitchFamily="34" charset="0"/>
            </a:endParaRPr>
          </a:p>
          <a:p>
            <a:pPr algn="just"/>
            <a:r>
              <a:rPr lang="en-US" dirty="0">
                <a:latin typeface="Abadi" panose="020B0604020104020204" pitchFamily="34" charset="0"/>
              </a:rPr>
              <a:t>k = 3000, </a:t>
            </a:r>
            <a:r>
              <a:rPr lang="el-GR" dirty="0">
                <a:latin typeface="Abadi" panose="020B0604020104020204" pitchFamily="34" charset="0"/>
              </a:rPr>
              <a:t>γ = 0 </a:t>
            </a:r>
            <a:r>
              <a:rPr lang="en-US" dirty="0">
                <a:latin typeface="Abadi" panose="020B0604020104020204" pitchFamily="34" charset="0"/>
              </a:rPr>
              <a:t>for ImageNet, and k = 100, </a:t>
            </a:r>
            <a:r>
              <a:rPr lang="el-GR" dirty="0">
                <a:latin typeface="Abadi" panose="020B0604020104020204" pitchFamily="34" charset="0"/>
              </a:rPr>
              <a:t>γ = 0 </a:t>
            </a:r>
            <a:r>
              <a:rPr lang="en-US" dirty="0">
                <a:latin typeface="Abadi" panose="020B0604020104020204" pitchFamily="34" charset="0"/>
              </a:rPr>
              <a:t>for text experiments. Further, each masking variable M</a:t>
            </a:r>
            <a:r>
              <a:rPr lang="en-US" baseline="-25000" dirty="0">
                <a:latin typeface="Abadi" panose="020B0604020104020204" pitchFamily="34" charset="0"/>
              </a:rPr>
              <a:t>ij</a:t>
            </a:r>
            <a:r>
              <a:rPr lang="en-US" dirty="0">
                <a:latin typeface="Abadi" panose="020B0604020104020204" pitchFamily="34" charset="0"/>
              </a:rPr>
              <a:t> is used to represent a 4 × 4 grid of pixels (to reduce running time).</a:t>
            </a:r>
          </a:p>
        </p:txBody>
      </p:sp>
      <p:pic>
        <p:nvPicPr>
          <p:cNvPr id="8" name="Picture 7" descr="A picture containing text, person, screenshot&#10;&#10;Description automatically generated">
            <a:extLst>
              <a:ext uri="{FF2B5EF4-FFF2-40B4-BE49-F238E27FC236}">
                <a16:creationId xmlns:a16="http://schemas.microsoft.com/office/drawing/2014/main" id="{CC43905D-1B10-444A-89B9-39DAEE73A90A}"/>
              </a:ext>
            </a:extLst>
          </p:cNvPr>
          <p:cNvPicPr>
            <a:picLocks noChangeAspect="1"/>
          </p:cNvPicPr>
          <p:nvPr/>
        </p:nvPicPr>
        <p:blipFill>
          <a:blip r:embed="rId2"/>
          <a:stretch>
            <a:fillRect/>
          </a:stretch>
        </p:blipFill>
        <p:spPr>
          <a:xfrm>
            <a:off x="288757" y="2170409"/>
            <a:ext cx="8799098" cy="2093614"/>
          </a:xfrm>
          <a:prstGeom prst="rect">
            <a:avLst/>
          </a:prstGeom>
        </p:spPr>
      </p:pic>
    </p:spTree>
    <p:extLst>
      <p:ext uri="{BB962C8B-B14F-4D97-AF65-F5344CB8AC3E}">
        <p14:creationId xmlns:p14="http://schemas.microsoft.com/office/powerpoint/2010/main" val="2090505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A7DFB541-2002-6444-BEEF-8FF2C3A2B070}"/>
              </a:ext>
            </a:extLst>
          </p:cNvPr>
          <p:cNvPicPr>
            <a:picLocks noChangeAspect="1"/>
          </p:cNvPicPr>
          <p:nvPr/>
        </p:nvPicPr>
        <p:blipFill>
          <a:blip r:embed="rId3"/>
          <a:stretch>
            <a:fillRect/>
          </a:stretch>
        </p:blipFill>
        <p:spPr>
          <a:xfrm>
            <a:off x="550635" y="552449"/>
            <a:ext cx="8369300" cy="1447800"/>
          </a:xfrm>
          <a:prstGeom prst="rect">
            <a:avLst/>
          </a:prstGeom>
        </p:spPr>
      </p:pic>
      <p:sp>
        <p:nvSpPr>
          <p:cNvPr id="4" name="TextBox 3">
            <a:extLst>
              <a:ext uri="{FF2B5EF4-FFF2-40B4-BE49-F238E27FC236}">
                <a16:creationId xmlns:a16="http://schemas.microsoft.com/office/drawing/2014/main" id="{C457F358-F2CD-A84B-9B8F-D504EAABB392}"/>
              </a:ext>
            </a:extLst>
          </p:cNvPr>
          <p:cNvSpPr txBox="1"/>
          <p:nvPr/>
        </p:nvSpPr>
        <p:spPr>
          <a:xfrm>
            <a:off x="2801636" y="4161338"/>
            <a:ext cx="3805993" cy="523220"/>
          </a:xfrm>
          <a:prstGeom prst="rect">
            <a:avLst/>
          </a:prstGeom>
          <a:noFill/>
        </p:spPr>
        <p:txBody>
          <a:bodyPr wrap="square" rtlCol="0">
            <a:spAutoFit/>
          </a:bodyPr>
          <a:lstStyle/>
          <a:p>
            <a:r>
              <a:rPr lang="en-US" sz="2800" dirty="0">
                <a:latin typeface="Abadi" panose="020B0604020104020204" pitchFamily="34" charset="0"/>
              </a:rPr>
              <a:t>Results on ImageNet  </a:t>
            </a:r>
          </a:p>
        </p:txBody>
      </p:sp>
      <p:sp>
        <p:nvSpPr>
          <p:cNvPr id="5" name="Rectangle 4">
            <a:extLst>
              <a:ext uri="{FF2B5EF4-FFF2-40B4-BE49-F238E27FC236}">
                <a16:creationId xmlns:a16="http://schemas.microsoft.com/office/drawing/2014/main" id="{926DC1BD-2615-2E43-ACA9-845E87D4E4BD}"/>
              </a:ext>
            </a:extLst>
          </p:cNvPr>
          <p:cNvSpPr/>
          <p:nvPr/>
        </p:nvSpPr>
        <p:spPr>
          <a:xfrm>
            <a:off x="1338941" y="1866098"/>
            <a:ext cx="4572000" cy="1600438"/>
          </a:xfrm>
          <a:prstGeom prst="rect">
            <a:avLst/>
          </a:prstGeom>
        </p:spPr>
        <p:txBody>
          <a:bodyPr>
            <a:spAutoFit/>
          </a:bodyPr>
          <a:lstStyle/>
          <a:p>
            <a:pPr marL="285750" indent="-285750" algn="just">
              <a:buFont typeface="Arial" panose="020B0604020202020204" pitchFamily="34" charset="0"/>
              <a:buChar char="•"/>
            </a:pPr>
            <a:r>
              <a:rPr lang="en-US" dirty="0">
                <a:latin typeface="Abadi" panose="020B0604020104020204" pitchFamily="34" charset="0"/>
              </a:rPr>
              <a:t>SMUG and SMUG base receive similar LSC scores which suggests that the SMT based minimization retained the relevant regions while successfully removing about 66% pixels from SMUG base.</a:t>
            </a:r>
          </a:p>
          <a:p>
            <a:pPr algn="just"/>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SMUG and SMUG</a:t>
            </a:r>
            <a:r>
              <a:rPr lang="en-US" baseline="-25000" dirty="0">
                <a:latin typeface="Abadi" panose="020B0604020104020204" pitchFamily="34" charset="0"/>
              </a:rPr>
              <a:t>base </a:t>
            </a:r>
            <a:r>
              <a:rPr lang="en-US" dirty="0">
                <a:latin typeface="Abadi" panose="020B0604020104020204" pitchFamily="34" charset="0"/>
              </a:rPr>
              <a:t>explanations are compact compared to IG.</a:t>
            </a:r>
          </a:p>
        </p:txBody>
      </p:sp>
    </p:spTree>
    <p:extLst>
      <p:ext uri="{BB962C8B-B14F-4D97-AF65-F5344CB8AC3E}">
        <p14:creationId xmlns:p14="http://schemas.microsoft.com/office/powerpoint/2010/main" val="1296574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PowerPoint&#10;&#10;Description automatically generated">
            <a:extLst>
              <a:ext uri="{FF2B5EF4-FFF2-40B4-BE49-F238E27FC236}">
                <a16:creationId xmlns:a16="http://schemas.microsoft.com/office/drawing/2014/main" id="{09F50D8F-C5BC-B147-8110-B9A27674C4A8}"/>
              </a:ext>
            </a:extLst>
          </p:cNvPr>
          <p:cNvPicPr>
            <a:picLocks noChangeAspect="1"/>
          </p:cNvPicPr>
          <p:nvPr/>
        </p:nvPicPr>
        <p:blipFill>
          <a:blip r:embed="rId2"/>
          <a:stretch>
            <a:fillRect/>
          </a:stretch>
        </p:blipFill>
        <p:spPr>
          <a:xfrm>
            <a:off x="1874438" y="163286"/>
            <a:ext cx="5395124" cy="4980214"/>
          </a:xfrm>
          <a:prstGeom prst="rect">
            <a:avLst/>
          </a:prstGeom>
        </p:spPr>
      </p:pic>
    </p:spTree>
    <p:extLst>
      <p:ext uri="{BB962C8B-B14F-4D97-AF65-F5344CB8AC3E}">
        <p14:creationId xmlns:p14="http://schemas.microsoft.com/office/powerpoint/2010/main" val="3238605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0AF4BB-9BA7-F64F-A694-FB64CBB21622}"/>
              </a:ext>
            </a:extLst>
          </p:cNvPr>
          <p:cNvSpPr/>
          <p:nvPr/>
        </p:nvSpPr>
        <p:spPr>
          <a:xfrm>
            <a:off x="631371" y="828548"/>
            <a:ext cx="8044543" cy="1600438"/>
          </a:xfrm>
          <a:prstGeom prst="rect">
            <a:avLst/>
          </a:prstGeom>
        </p:spPr>
        <p:txBody>
          <a:bodyPr wrap="square">
            <a:spAutoFit/>
          </a:bodyPr>
          <a:lstStyle/>
          <a:p>
            <a:pPr marL="285750" indent="-285750">
              <a:buFont typeface="Arial" panose="020B0604020202020204" pitchFamily="34" charset="0"/>
              <a:buChar char="•"/>
            </a:pPr>
            <a:r>
              <a:rPr lang="en-US" dirty="0">
                <a:latin typeface="Abadi" panose="020B0604020104020204" pitchFamily="34" charset="0"/>
              </a:rPr>
              <a:t>SMUG narrowly outperforms SMUG</a:t>
            </a:r>
            <a:r>
              <a:rPr lang="en-US" baseline="-25000" dirty="0">
                <a:latin typeface="Abadi" panose="020B0604020104020204" pitchFamily="34" charset="0"/>
              </a:rPr>
              <a:t>base</a:t>
            </a:r>
            <a:r>
              <a:rPr lang="en-US" dirty="0">
                <a:latin typeface="Abadi" panose="020B0604020104020204" pitchFamily="34" charset="0"/>
              </a:rPr>
              <a:t> in terms of LSC scores. </a:t>
            </a:r>
          </a:p>
          <a:p>
            <a:pPr marL="285750" indent="-285750">
              <a:buFont typeface="Arial" panose="020B0604020202020204" pitchFamily="34" charset="0"/>
              <a:buChar char="•"/>
            </a:pPr>
            <a:r>
              <a:rPr lang="en-US" dirty="0">
                <a:latin typeface="Abadi" panose="020B0604020104020204" pitchFamily="34" charset="0"/>
              </a:rPr>
              <a:t>LSC scores use the sparsity of the bounding boxes as a proxy for the sparsity of the saliency map.</a:t>
            </a:r>
          </a:p>
          <a:p>
            <a:pPr marL="285750" indent="-285750">
              <a:buFont typeface="Arial" panose="020B0604020202020204" pitchFamily="34" charset="0"/>
              <a:buChar char="•"/>
            </a:pPr>
            <a:r>
              <a:rPr lang="en-US" dirty="0">
                <a:latin typeface="Abadi" panose="020B0604020104020204" pitchFamily="34" charset="0"/>
              </a:rPr>
              <a:t>The bounding boxes for SMUG and SMUG</a:t>
            </a:r>
            <a:r>
              <a:rPr lang="en-US" baseline="-25000" dirty="0">
                <a:latin typeface="Abadi" panose="020B0604020104020204" pitchFamily="34" charset="0"/>
              </a:rPr>
              <a:t>base</a:t>
            </a:r>
            <a:r>
              <a:rPr lang="en-US" dirty="0">
                <a:latin typeface="Abadi" panose="020B0604020104020204" pitchFamily="34" charset="0"/>
              </a:rPr>
              <a:t> have similar sizes and hence similar LSC scores.</a:t>
            </a:r>
          </a:p>
          <a:p>
            <a:pPr marL="285750" indent="-285750">
              <a:buFont typeface="Arial" panose="020B0604020202020204" pitchFamily="34" charset="0"/>
              <a:buChar char="•"/>
            </a:pPr>
            <a:r>
              <a:rPr lang="en-US" dirty="0">
                <a:latin typeface="Abadi" panose="020B0604020104020204" pitchFamily="34" charset="0"/>
              </a:rPr>
              <a:t>SMUG produces much sparser saliency maps.</a:t>
            </a:r>
          </a:p>
          <a:p>
            <a:pPr marL="285750" indent="-285750">
              <a:buFont typeface="Arial" panose="020B0604020202020204" pitchFamily="34" charset="0"/>
              <a:buChar char="•"/>
            </a:pPr>
            <a:r>
              <a:rPr lang="en-US" dirty="0">
                <a:latin typeface="Abadi" panose="020B0604020104020204" pitchFamily="34" charset="0"/>
              </a:rPr>
              <a:t>The LSC scores alone don’t reveal the full picture and we need to consider the sparsity as well.</a:t>
            </a:r>
          </a:p>
          <a:p>
            <a:pPr marL="285750" indent="-285750">
              <a:buFont typeface="Arial" panose="020B0604020202020204" pitchFamily="34" charset="0"/>
              <a:buChar char="•"/>
            </a:pPr>
            <a:r>
              <a:rPr lang="en-US" dirty="0">
                <a:latin typeface="Abadi" panose="020B0604020104020204" pitchFamily="34" charset="0"/>
              </a:rPr>
              <a:t>The average SMUG</a:t>
            </a:r>
            <a:r>
              <a:rPr lang="en-US" baseline="-25000" dirty="0">
                <a:latin typeface="Abadi" panose="020B0604020104020204" pitchFamily="34" charset="0"/>
              </a:rPr>
              <a:t>base</a:t>
            </a:r>
            <a:r>
              <a:rPr lang="en-US" dirty="0">
                <a:latin typeface="Abadi" panose="020B0604020104020204" pitchFamily="34" charset="0"/>
              </a:rPr>
              <a:t> mask has a sparsity of 43% while the average SMUG mask has just 17%.</a:t>
            </a:r>
          </a:p>
          <a:p>
            <a:endParaRPr lang="en-US" dirty="0"/>
          </a:p>
        </p:txBody>
      </p:sp>
      <p:sp>
        <p:nvSpPr>
          <p:cNvPr id="3" name="TextBox 2">
            <a:extLst>
              <a:ext uri="{FF2B5EF4-FFF2-40B4-BE49-F238E27FC236}">
                <a16:creationId xmlns:a16="http://schemas.microsoft.com/office/drawing/2014/main" id="{CB27BEA7-D429-5949-9780-6D3DCA3D9E9B}"/>
              </a:ext>
            </a:extLst>
          </p:cNvPr>
          <p:cNvSpPr txBox="1"/>
          <p:nvPr/>
        </p:nvSpPr>
        <p:spPr>
          <a:xfrm>
            <a:off x="1807029" y="4161338"/>
            <a:ext cx="5802085" cy="523220"/>
          </a:xfrm>
          <a:prstGeom prst="rect">
            <a:avLst/>
          </a:prstGeom>
          <a:noFill/>
        </p:spPr>
        <p:txBody>
          <a:bodyPr wrap="square" rtlCol="0">
            <a:spAutoFit/>
          </a:bodyPr>
          <a:lstStyle/>
          <a:p>
            <a:r>
              <a:rPr lang="en-US" sz="2800" dirty="0">
                <a:latin typeface="Abadi" panose="020B0604020104020204" pitchFamily="34" charset="0"/>
              </a:rPr>
              <a:t>SMUG and SMUG</a:t>
            </a:r>
            <a:r>
              <a:rPr lang="en-US" sz="2800" baseline="-25000" dirty="0">
                <a:latin typeface="Abadi" panose="020B0604020104020204" pitchFamily="34" charset="0"/>
              </a:rPr>
              <a:t>base</a:t>
            </a:r>
            <a:r>
              <a:rPr lang="en-US" sz="2800" dirty="0">
                <a:latin typeface="Abadi" panose="020B0604020104020204" pitchFamily="34" charset="0"/>
              </a:rPr>
              <a:t>- A Comparison </a:t>
            </a:r>
          </a:p>
        </p:txBody>
      </p:sp>
    </p:spTree>
    <p:extLst>
      <p:ext uri="{BB962C8B-B14F-4D97-AF65-F5344CB8AC3E}">
        <p14:creationId xmlns:p14="http://schemas.microsoft.com/office/powerpoint/2010/main" val="3805900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450E3A9E-2F07-1D4C-B0A5-1B60606F9CC5}"/>
              </a:ext>
            </a:extLst>
          </p:cNvPr>
          <p:cNvPicPr>
            <a:picLocks noChangeAspect="1"/>
          </p:cNvPicPr>
          <p:nvPr/>
        </p:nvPicPr>
        <p:blipFill>
          <a:blip r:embed="rId2"/>
          <a:stretch>
            <a:fillRect/>
          </a:stretch>
        </p:blipFill>
        <p:spPr>
          <a:xfrm>
            <a:off x="2574752" y="77782"/>
            <a:ext cx="5662864" cy="4137704"/>
          </a:xfrm>
          <a:prstGeom prst="rect">
            <a:avLst/>
          </a:prstGeom>
        </p:spPr>
      </p:pic>
      <p:sp>
        <p:nvSpPr>
          <p:cNvPr id="4" name="TextBox 3">
            <a:extLst>
              <a:ext uri="{FF2B5EF4-FFF2-40B4-BE49-F238E27FC236}">
                <a16:creationId xmlns:a16="http://schemas.microsoft.com/office/drawing/2014/main" id="{AB7DBF1F-2B5D-4643-93E3-F4F2055CEDD3}"/>
              </a:ext>
            </a:extLst>
          </p:cNvPr>
          <p:cNvSpPr txBox="1"/>
          <p:nvPr/>
        </p:nvSpPr>
        <p:spPr>
          <a:xfrm>
            <a:off x="1807029" y="4161338"/>
            <a:ext cx="5802085" cy="523220"/>
          </a:xfrm>
          <a:prstGeom prst="rect">
            <a:avLst/>
          </a:prstGeom>
          <a:noFill/>
        </p:spPr>
        <p:txBody>
          <a:bodyPr wrap="square" rtlCol="0">
            <a:spAutoFit/>
          </a:bodyPr>
          <a:lstStyle/>
          <a:p>
            <a:r>
              <a:rPr lang="en-US" sz="2800" dirty="0">
                <a:latin typeface="Abadi" panose="020B0604020104020204" pitchFamily="34" charset="0"/>
              </a:rPr>
              <a:t>SMUG and OPTBOX - A Comparison </a:t>
            </a:r>
          </a:p>
        </p:txBody>
      </p:sp>
      <p:sp>
        <p:nvSpPr>
          <p:cNvPr id="5" name="Rectangle 4">
            <a:extLst>
              <a:ext uri="{FF2B5EF4-FFF2-40B4-BE49-F238E27FC236}">
                <a16:creationId xmlns:a16="http://schemas.microsoft.com/office/drawing/2014/main" id="{870D19CF-3749-DF4A-AD8D-75BF6267824B}"/>
              </a:ext>
            </a:extLst>
          </p:cNvPr>
          <p:cNvSpPr/>
          <p:nvPr/>
        </p:nvSpPr>
        <p:spPr>
          <a:xfrm>
            <a:off x="56147" y="2908266"/>
            <a:ext cx="1812765" cy="1169551"/>
          </a:xfrm>
          <a:prstGeom prst="rect">
            <a:avLst/>
          </a:prstGeom>
        </p:spPr>
        <p:txBody>
          <a:bodyPr wrap="square">
            <a:spAutoFit/>
          </a:bodyPr>
          <a:lstStyle/>
          <a:p>
            <a:r>
              <a:rPr lang="en-US" dirty="0">
                <a:solidFill>
                  <a:srgbClr val="0070C0"/>
                </a:solidFill>
                <a:latin typeface="Abadi" panose="020B0604020104020204" pitchFamily="34" charset="0"/>
              </a:rPr>
              <a:t>OPTBOX can fool the LSC metric to favor compact regions containing redundant features.</a:t>
            </a:r>
          </a:p>
        </p:txBody>
      </p:sp>
      <p:sp>
        <p:nvSpPr>
          <p:cNvPr id="6" name="Rectangle 5">
            <a:extLst>
              <a:ext uri="{FF2B5EF4-FFF2-40B4-BE49-F238E27FC236}">
                <a16:creationId xmlns:a16="http://schemas.microsoft.com/office/drawing/2014/main" id="{56360223-A98F-104E-B54A-517D64D8C7D9}"/>
              </a:ext>
            </a:extLst>
          </p:cNvPr>
          <p:cNvSpPr/>
          <p:nvPr/>
        </p:nvSpPr>
        <p:spPr>
          <a:xfrm>
            <a:off x="88236" y="365606"/>
            <a:ext cx="2598817" cy="1169551"/>
          </a:xfrm>
          <a:prstGeom prst="rect">
            <a:avLst/>
          </a:prstGeom>
        </p:spPr>
        <p:txBody>
          <a:bodyPr wrap="square">
            <a:spAutoFit/>
          </a:bodyPr>
          <a:lstStyle/>
          <a:p>
            <a:r>
              <a:rPr lang="en-US" dirty="0">
                <a:solidFill>
                  <a:srgbClr val="0070C0"/>
                </a:solidFill>
                <a:latin typeface="Abadi" panose="020B0604020104020204" pitchFamily="34" charset="0"/>
              </a:rPr>
              <a:t>OPTBOX often ﬁnds bounding boxes that are very small, typically a sufﬁciently discriminative region or pattern in the image</a:t>
            </a:r>
          </a:p>
        </p:txBody>
      </p:sp>
    </p:spTree>
    <p:extLst>
      <p:ext uri="{BB962C8B-B14F-4D97-AF65-F5344CB8AC3E}">
        <p14:creationId xmlns:p14="http://schemas.microsoft.com/office/powerpoint/2010/main" val="3484575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AE15E8-ED0E-D247-AE9A-65D7CEE4241C}"/>
              </a:ext>
            </a:extLst>
          </p:cNvPr>
          <p:cNvSpPr/>
          <p:nvPr/>
        </p:nvSpPr>
        <p:spPr>
          <a:xfrm>
            <a:off x="2286000" y="611652"/>
            <a:ext cx="4572000" cy="2677656"/>
          </a:xfrm>
          <a:prstGeom prst="rect">
            <a:avLst/>
          </a:prstGeom>
        </p:spPr>
        <p:txBody>
          <a:bodyPr>
            <a:spAutoFit/>
          </a:bodyPr>
          <a:lstStyle/>
          <a:p>
            <a:pPr marL="285750" indent="-285750" algn="just">
              <a:buFont typeface="Arial" panose="020B0604020202020204" pitchFamily="34" charset="0"/>
              <a:buChar char="•"/>
            </a:pPr>
            <a:r>
              <a:rPr lang="en-US" dirty="0">
                <a:solidFill>
                  <a:schemeClr val="tx1"/>
                </a:solidFill>
                <a:latin typeface="Abadi" panose="020B0604020104020204" pitchFamily="34" charset="0"/>
              </a:rPr>
              <a:t>Use SMT to model explanations to large networks. </a:t>
            </a:r>
          </a:p>
          <a:p>
            <a:pPr marL="285750" indent="-285750" algn="just">
              <a:buFont typeface="Arial" panose="020B0604020202020204" pitchFamily="34" charset="0"/>
              <a:buChar char="•"/>
            </a:pPr>
            <a:r>
              <a:rPr lang="en-US" dirty="0">
                <a:solidFill>
                  <a:schemeClr val="tx1"/>
                </a:solidFill>
                <a:latin typeface="Abadi" panose="020B0604020104020204" pitchFamily="34" charset="0"/>
              </a:rPr>
              <a:t>Use gradients information to increase scalability. </a:t>
            </a:r>
          </a:p>
          <a:p>
            <a:pPr marL="285750" indent="-285750" algn="just">
              <a:buFont typeface="Arial" panose="020B0604020202020204" pitchFamily="34" charset="0"/>
              <a:buChar char="•"/>
            </a:pPr>
            <a:r>
              <a:rPr lang="en-US" dirty="0">
                <a:latin typeface="Abadi" panose="020B0604020104020204" pitchFamily="34" charset="0"/>
              </a:rPr>
              <a:t>Integrated Gradients focuses on a subset of neurons in the ﬁrst layer. </a:t>
            </a:r>
          </a:p>
          <a:p>
            <a:pPr marL="285750" indent="-285750" algn="just">
              <a:buFont typeface="Arial" panose="020B0604020202020204" pitchFamily="34" charset="0"/>
              <a:buChar char="•"/>
            </a:pPr>
            <a:r>
              <a:rPr lang="en-US" dirty="0">
                <a:latin typeface="Abadi" panose="020B0604020104020204" pitchFamily="34" charset="0"/>
              </a:rPr>
              <a:t>The SMT constraints encode the minimal input mask discovery problem ensuring that the activations of the selected neurons are still above a threshold. </a:t>
            </a:r>
          </a:p>
          <a:p>
            <a:pPr marL="285750" indent="-285750" algn="just">
              <a:buFont typeface="Arial" panose="020B0604020202020204" pitchFamily="34" charset="0"/>
              <a:buChar char="•"/>
            </a:pPr>
            <a:r>
              <a:rPr lang="en-US" dirty="0">
                <a:latin typeface="Abadi" panose="020B0604020104020204" pitchFamily="34" charset="0"/>
              </a:rPr>
              <a:t>Mitigate the out-of-distribution issue as the full forward pass of the masked input isn’t present.</a:t>
            </a:r>
          </a:p>
          <a:p>
            <a:pPr marL="285750" indent="-285750" algn="just">
              <a:buFont typeface="Arial" panose="020B0604020202020204" pitchFamily="34" charset="0"/>
              <a:buChar char="•"/>
            </a:pPr>
            <a:r>
              <a:rPr lang="en-US" dirty="0">
                <a:latin typeface="Abadi" panose="020B0604020104020204" pitchFamily="34" charset="0"/>
              </a:rPr>
              <a:t>After solving for the minimal masks, our approach scores the mask regions to generate a relative ordering of the features within the mask.</a:t>
            </a:r>
          </a:p>
        </p:txBody>
      </p:sp>
      <p:sp>
        <p:nvSpPr>
          <p:cNvPr id="3" name="TextBox 2">
            <a:extLst>
              <a:ext uri="{FF2B5EF4-FFF2-40B4-BE49-F238E27FC236}">
                <a16:creationId xmlns:a16="http://schemas.microsoft.com/office/drawing/2014/main" id="{4819A44A-42AD-4048-AF23-A8861485ADC7}"/>
              </a:ext>
            </a:extLst>
          </p:cNvPr>
          <p:cNvSpPr txBox="1"/>
          <p:nvPr/>
        </p:nvSpPr>
        <p:spPr>
          <a:xfrm>
            <a:off x="3271805" y="4365266"/>
            <a:ext cx="1815827" cy="523220"/>
          </a:xfrm>
          <a:prstGeom prst="rect">
            <a:avLst/>
          </a:prstGeom>
          <a:noFill/>
        </p:spPr>
        <p:txBody>
          <a:bodyPr wrap="square" rtlCol="0">
            <a:spAutoFit/>
          </a:bodyPr>
          <a:lstStyle/>
          <a:p>
            <a:r>
              <a:rPr lang="en-US" sz="2800" dirty="0"/>
              <a:t>Key Ideas </a:t>
            </a:r>
          </a:p>
        </p:txBody>
      </p:sp>
      <p:sp>
        <p:nvSpPr>
          <p:cNvPr id="4" name="TextBox 3">
            <a:extLst>
              <a:ext uri="{FF2B5EF4-FFF2-40B4-BE49-F238E27FC236}">
                <a16:creationId xmlns:a16="http://schemas.microsoft.com/office/drawing/2014/main" id="{6E9B8112-2AB0-9440-BF4E-6F134DF8F734}"/>
              </a:ext>
            </a:extLst>
          </p:cNvPr>
          <p:cNvSpPr txBox="1"/>
          <p:nvPr/>
        </p:nvSpPr>
        <p:spPr>
          <a:xfrm>
            <a:off x="903514" y="3918857"/>
            <a:ext cx="2401619" cy="307777"/>
          </a:xfrm>
          <a:prstGeom prst="rect">
            <a:avLst/>
          </a:prstGeom>
          <a:noFill/>
        </p:spPr>
        <p:txBody>
          <a:bodyPr wrap="none" rtlCol="0">
            <a:spAutoFit/>
          </a:bodyPr>
          <a:lstStyle/>
          <a:p>
            <a:r>
              <a:rPr lang="en-US" dirty="0">
                <a:latin typeface="Abadi" panose="020B0604020104020204" pitchFamily="34" charset="0"/>
                <a:hlinkClick r:id="rId2"/>
              </a:rPr>
              <a:t>The paper can be found here</a:t>
            </a:r>
            <a:endParaRPr lang="en-US" dirty="0">
              <a:latin typeface="Abadi" panose="020B0604020104020204" pitchFamily="34" charset="0"/>
            </a:endParaRPr>
          </a:p>
        </p:txBody>
      </p:sp>
    </p:spTree>
    <p:extLst>
      <p:ext uri="{BB962C8B-B14F-4D97-AF65-F5344CB8AC3E}">
        <p14:creationId xmlns:p14="http://schemas.microsoft.com/office/powerpoint/2010/main" val="2318587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7EE755-DD6B-5A4E-837F-1C5F55248F2F}"/>
              </a:ext>
            </a:extLst>
          </p:cNvPr>
          <p:cNvSpPr txBox="1"/>
          <p:nvPr/>
        </p:nvSpPr>
        <p:spPr>
          <a:xfrm>
            <a:off x="3205113" y="2224727"/>
            <a:ext cx="2743200" cy="646331"/>
          </a:xfrm>
          <a:prstGeom prst="rect">
            <a:avLst/>
          </a:prstGeom>
          <a:noFill/>
        </p:spPr>
        <p:txBody>
          <a:bodyPr wrap="square" rtlCol="0">
            <a:spAutoFit/>
          </a:bodyPr>
          <a:lstStyle/>
          <a:p>
            <a:r>
              <a:rPr lang="en-US" sz="3600" dirty="0"/>
              <a:t>Questions?</a:t>
            </a:r>
          </a:p>
        </p:txBody>
      </p:sp>
    </p:spTree>
    <p:extLst>
      <p:ext uri="{BB962C8B-B14F-4D97-AF65-F5344CB8AC3E}">
        <p14:creationId xmlns:p14="http://schemas.microsoft.com/office/powerpoint/2010/main" val="2487521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752E13-B7B8-9848-B028-BB5E2EB7683F}"/>
              </a:ext>
            </a:extLst>
          </p:cNvPr>
          <p:cNvPicPr>
            <a:picLocks noChangeAspect="1"/>
          </p:cNvPicPr>
          <p:nvPr/>
        </p:nvPicPr>
        <p:blipFill>
          <a:blip r:embed="rId2"/>
          <a:stretch>
            <a:fillRect/>
          </a:stretch>
        </p:blipFill>
        <p:spPr>
          <a:xfrm>
            <a:off x="2900382" y="397416"/>
            <a:ext cx="2603500" cy="444500"/>
          </a:xfrm>
          <a:prstGeom prst="rect">
            <a:avLst/>
          </a:prstGeom>
        </p:spPr>
      </p:pic>
      <p:pic>
        <p:nvPicPr>
          <p:cNvPr id="3" name="Picture 2">
            <a:extLst>
              <a:ext uri="{FF2B5EF4-FFF2-40B4-BE49-F238E27FC236}">
                <a16:creationId xmlns:a16="http://schemas.microsoft.com/office/drawing/2014/main" id="{1AB88151-1CD1-CA4B-8D11-9795E7313493}"/>
              </a:ext>
            </a:extLst>
          </p:cNvPr>
          <p:cNvPicPr>
            <a:picLocks noChangeAspect="1"/>
          </p:cNvPicPr>
          <p:nvPr/>
        </p:nvPicPr>
        <p:blipFill>
          <a:blip r:embed="rId3"/>
          <a:stretch>
            <a:fillRect/>
          </a:stretch>
        </p:blipFill>
        <p:spPr>
          <a:xfrm>
            <a:off x="2880190" y="1076312"/>
            <a:ext cx="2438400" cy="495300"/>
          </a:xfrm>
          <a:prstGeom prst="rect">
            <a:avLst/>
          </a:prstGeom>
        </p:spPr>
      </p:pic>
      <p:sp>
        <p:nvSpPr>
          <p:cNvPr id="4" name="TextBox 3">
            <a:extLst>
              <a:ext uri="{FF2B5EF4-FFF2-40B4-BE49-F238E27FC236}">
                <a16:creationId xmlns:a16="http://schemas.microsoft.com/office/drawing/2014/main" id="{641C0553-7B84-9A42-8769-8676446EA013}"/>
              </a:ext>
            </a:extLst>
          </p:cNvPr>
          <p:cNvSpPr txBox="1"/>
          <p:nvPr/>
        </p:nvSpPr>
        <p:spPr>
          <a:xfrm>
            <a:off x="770559" y="468236"/>
            <a:ext cx="1818526" cy="369332"/>
          </a:xfrm>
          <a:prstGeom prst="rect">
            <a:avLst/>
          </a:prstGeom>
          <a:noFill/>
        </p:spPr>
        <p:txBody>
          <a:bodyPr wrap="square" rtlCol="0">
            <a:spAutoFit/>
          </a:bodyPr>
          <a:lstStyle/>
          <a:p>
            <a:r>
              <a:rPr lang="en-US" sz="1800" dirty="0">
                <a:solidFill>
                  <a:srgbClr val="0070C0"/>
                </a:solidFill>
              </a:rPr>
              <a:t>Model:</a:t>
            </a:r>
          </a:p>
        </p:txBody>
      </p:sp>
      <p:sp>
        <p:nvSpPr>
          <p:cNvPr id="5" name="TextBox 4">
            <a:extLst>
              <a:ext uri="{FF2B5EF4-FFF2-40B4-BE49-F238E27FC236}">
                <a16:creationId xmlns:a16="http://schemas.microsoft.com/office/drawing/2014/main" id="{B01C7AC2-163B-BC4B-B926-EC81397189C5}"/>
              </a:ext>
            </a:extLst>
          </p:cNvPr>
          <p:cNvSpPr txBox="1"/>
          <p:nvPr/>
        </p:nvSpPr>
        <p:spPr>
          <a:xfrm>
            <a:off x="200345" y="1154888"/>
            <a:ext cx="2438400" cy="369332"/>
          </a:xfrm>
          <a:prstGeom prst="rect">
            <a:avLst/>
          </a:prstGeom>
          <a:noFill/>
        </p:spPr>
        <p:txBody>
          <a:bodyPr wrap="square" rtlCol="0">
            <a:spAutoFit/>
          </a:bodyPr>
          <a:lstStyle/>
          <a:p>
            <a:r>
              <a:rPr lang="en-US" sz="1800" dirty="0">
                <a:solidFill>
                  <a:srgbClr val="0070C0"/>
                </a:solidFill>
              </a:rPr>
              <a:t>Class-specific logit:</a:t>
            </a:r>
          </a:p>
        </p:txBody>
      </p:sp>
      <p:sp>
        <p:nvSpPr>
          <p:cNvPr id="6" name="TextBox 5">
            <a:extLst>
              <a:ext uri="{FF2B5EF4-FFF2-40B4-BE49-F238E27FC236}">
                <a16:creationId xmlns:a16="http://schemas.microsoft.com/office/drawing/2014/main" id="{7A9F9158-6D9F-1145-AB9A-F47192EEA6D3}"/>
              </a:ext>
            </a:extLst>
          </p:cNvPr>
          <p:cNvSpPr txBox="1"/>
          <p:nvPr/>
        </p:nvSpPr>
        <p:spPr>
          <a:xfrm>
            <a:off x="2034278" y="4365266"/>
            <a:ext cx="6678203" cy="523220"/>
          </a:xfrm>
          <a:prstGeom prst="rect">
            <a:avLst/>
          </a:prstGeom>
          <a:noFill/>
        </p:spPr>
        <p:txBody>
          <a:bodyPr wrap="square" rtlCol="0">
            <a:spAutoFit/>
          </a:bodyPr>
          <a:lstStyle/>
          <a:p>
            <a:r>
              <a:rPr lang="en-US" sz="2800" dirty="0"/>
              <a:t>Explanation – Common Approaches </a:t>
            </a:r>
          </a:p>
        </p:txBody>
      </p:sp>
      <p:sp>
        <p:nvSpPr>
          <p:cNvPr id="7" name="TextBox 6">
            <a:extLst>
              <a:ext uri="{FF2B5EF4-FFF2-40B4-BE49-F238E27FC236}">
                <a16:creationId xmlns:a16="http://schemas.microsoft.com/office/drawing/2014/main" id="{82028B50-1003-EA42-AA51-5108A765F308}"/>
              </a:ext>
            </a:extLst>
          </p:cNvPr>
          <p:cNvSpPr txBox="1"/>
          <p:nvPr/>
        </p:nvSpPr>
        <p:spPr>
          <a:xfrm>
            <a:off x="328772" y="4756933"/>
            <a:ext cx="2304481" cy="307777"/>
          </a:xfrm>
          <a:prstGeom prst="rect">
            <a:avLst/>
          </a:prstGeom>
          <a:noFill/>
        </p:spPr>
        <p:txBody>
          <a:bodyPr wrap="square" rtlCol="0">
            <a:spAutoFit/>
          </a:bodyPr>
          <a:lstStyle/>
          <a:p>
            <a:r>
              <a:rPr lang="en-US" dirty="0">
                <a:solidFill>
                  <a:srgbClr val="0070C0"/>
                </a:solidFill>
                <a:hlinkClick r:id="rId4">
                  <a:extLst>
                    <a:ext uri="{A12FA001-AC4F-418D-AE19-62706E023703}">
                      <ahyp:hlinkClr xmlns:ahyp="http://schemas.microsoft.com/office/drawing/2018/hyperlinkcolor" val="tx"/>
                    </a:ext>
                  </a:extLst>
                </a:hlinkClick>
              </a:rPr>
              <a:t>Ancona et al. 2019</a:t>
            </a:r>
            <a:endParaRPr lang="en-US" dirty="0">
              <a:solidFill>
                <a:srgbClr val="0070C0"/>
              </a:solidFill>
            </a:endParaRPr>
          </a:p>
        </p:txBody>
      </p:sp>
      <p:sp>
        <p:nvSpPr>
          <p:cNvPr id="8" name="TextBox 7">
            <a:extLst>
              <a:ext uri="{FF2B5EF4-FFF2-40B4-BE49-F238E27FC236}">
                <a16:creationId xmlns:a16="http://schemas.microsoft.com/office/drawing/2014/main" id="{36409DCC-6A49-EE40-AD45-9D053BAF594D}"/>
              </a:ext>
            </a:extLst>
          </p:cNvPr>
          <p:cNvSpPr txBox="1"/>
          <p:nvPr/>
        </p:nvSpPr>
        <p:spPr>
          <a:xfrm>
            <a:off x="1808252" y="1952090"/>
            <a:ext cx="5907640" cy="1815882"/>
          </a:xfrm>
          <a:prstGeom prst="rect">
            <a:avLst/>
          </a:prstGeom>
          <a:noFill/>
        </p:spPr>
        <p:txBody>
          <a:bodyPr wrap="square" rtlCol="0">
            <a:spAutoFit/>
          </a:bodyPr>
          <a:lstStyle/>
          <a:p>
            <a:r>
              <a:rPr lang="en-US" dirty="0">
                <a:solidFill>
                  <a:srgbClr val="0070C0"/>
                </a:solidFill>
              </a:rPr>
              <a:t>Explanations broadly fall under two categories:</a:t>
            </a:r>
          </a:p>
          <a:p>
            <a:endParaRPr lang="en-US" dirty="0">
              <a:solidFill>
                <a:srgbClr val="0070C0"/>
              </a:solidFill>
            </a:endParaRPr>
          </a:p>
          <a:p>
            <a:pPr marL="342900" indent="-342900">
              <a:buAutoNum type="arabicPeriod"/>
            </a:pPr>
            <a:r>
              <a:rPr lang="en-US" dirty="0">
                <a:solidFill>
                  <a:srgbClr val="0070C0"/>
                </a:solidFill>
              </a:rPr>
              <a:t>Sensitivity Methods (Gradient Methods/Saliency Maps)</a:t>
            </a:r>
          </a:p>
          <a:p>
            <a:pPr marL="342900" indent="-342900">
              <a:buAutoNum type="arabicPeriod"/>
            </a:pPr>
            <a:r>
              <a:rPr lang="en-US" dirty="0">
                <a:solidFill>
                  <a:srgbClr val="0070C0"/>
                </a:solidFill>
              </a:rPr>
              <a:t>Perturbation Based Approaches (Model Agnostic), also called feature importance.</a:t>
            </a:r>
          </a:p>
          <a:p>
            <a:pPr marL="342900" indent="-342900">
              <a:buAutoNum type="arabicPeriod"/>
            </a:pPr>
            <a:endParaRPr lang="en-US" dirty="0">
              <a:solidFill>
                <a:srgbClr val="0070C0"/>
              </a:solidFill>
            </a:endParaRPr>
          </a:p>
          <a:p>
            <a:r>
              <a:rPr lang="en-US" dirty="0">
                <a:solidFill>
                  <a:srgbClr val="0070C0"/>
                </a:solidFill>
              </a:rPr>
              <a:t>Other methods include rule based, counterfactual explanations etc.</a:t>
            </a:r>
          </a:p>
          <a:p>
            <a:pPr marL="342900" indent="-342900">
              <a:buAutoNum type="arabicPeriod"/>
            </a:pPr>
            <a:endParaRPr lang="en-US" dirty="0">
              <a:solidFill>
                <a:srgbClr val="0070C0"/>
              </a:solidFill>
            </a:endParaRPr>
          </a:p>
        </p:txBody>
      </p:sp>
    </p:spTree>
    <p:extLst>
      <p:ext uri="{BB962C8B-B14F-4D97-AF65-F5344CB8AC3E}">
        <p14:creationId xmlns:p14="http://schemas.microsoft.com/office/powerpoint/2010/main" val="183347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F6FC69-3A09-4F45-A7E9-117AD200F427}"/>
              </a:ext>
            </a:extLst>
          </p:cNvPr>
          <p:cNvSpPr txBox="1"/>
          <p:nvPr/>
        </p:nvSpPr>
        <p:spPr>
          <a:xfrm>
            <a:off x="1797976" y="4365266"/>
            <a:ext cx="6678203" cy="523220"/>
          </a:xfrm>
          <a:prstGeom prst="rect">
            <a:avLst/>
          </a:prstGeom>
          <a:noFill/>
        </p:spPr>
        <p:txBody>
          <a:bodyPr wrap="square" rtlCol="0">
            <a:spAutoFit/>
          </a:bodyPr>
          <a:lstStyle/>
          <a:p>
            <a:r>
              <a:rPr lang="en-US" sz="2800" dirty="0"/>
              <a:t>Explanation – Common Approaches </a:t>
            </a:r>
          </a:p>
        </p:txBody>
      </p:sp>
      <p:pic>
        <p:nvPicPr>
          <p:cNvPr id="5" name="Picture 4">
            <a:extLst>
              <a:ext uri="{FF2B5EF4-FFF2-40B4-BE49-F238E27FC236}">
                <a16:creationId xmlns:a16="http://schemas.microsoft.com/office/drawing/2014/main" id="{88EDE16A-C0B7-A249-B60E-69A0F37E2BC7}"/>
              </a:ext>
            </a:extLst>
          </p:cNvPr>
          <p:cNvPicPr>
            <a:picLocks noChangeAspect="1"/>
          </p:cNvPicPr>
          <p:nvPr/>
        </p:nvPicPr>
        <p:blipFill>
          <a:blip r:embed="rId2"/>
          <a:stretch>
            <a:fillRect/>
          </a:stretch>
        </p:blipFill>
        <p:spPr>
          <a:xfrm>
            <a:off x="2932716" y="2081276"/>
            <a:ext cx="2436091" cy="427182"/>
          </a:xfrm>
          <a:prstGeom prst="rect">
            <a:avLst/>
          </a:prstGeom>
        </p:spPr>
      </p:pic>
      <p:pic>
        <p:nvPicPr>
          <p:cNvPr id="9" name="Picture 8">
            <a:extLst>
              <a:ext uri="{FF2B5EF4-FFF2-40B4-BE49-F238E27FC236}">
                <a16:creationId xmlns:a16="http://schemas.microsoft.com/office/drawing/2014/main" id="{656FFE38-C812-7247-8D98-E3C690121D39}"/>
              </a:ext>
            </a:extLst>
          </p:cNvPr>
          <p:cNvPicPr>
            <a:picLocks noChangeAspect="1"/>
          </p:cNvPicPr>
          <p:nvPr/>
        </p:nvPicPr>
        <p:blipFill>
          <a:blip r:embed="rId3"/>
          <a:stretch>
            <a:fillRect/>
          </a:stretch>
        </p:blipFill>
        <p:spPr>
          <a:xfrm>
            <a:off x="2965872" y="2955105"/>
            <a:ext cx="5945172" cy="897704"/>
          </a:xfrm>
          <a:prstGeom prst="rect">
            <a:avLst/>
          </a:prstGeom>
        </p:spPr>
      </p:pic>
      <p:sp>
        <p:nvSpPr>
          <p:cNvPr id="10" name="TextBox 9">
            <a:extLst>
              <a:ext uri="{FF2B5EF4-FFF2-40B4-BE49-F238E27FC236}">
                <a16:creationId xmlns:a16="http://schemas.microsoft.com/office/drawing/2014/main" id="{6A9557D8-79F9-1D4F-9BE8-8879542B19E7}"/>
              </a:ext>
            </a:extLst>
          </p:cNvPr>
          <p:cNvSpPr txBox="1"/>
          <p:nvPr/>
        </p:nvSpPr>
        <p:spPr>
          <a:xfrm>
            <a:off x="534256" y="2142920"/>
            <a:ext cx="1818526" cy="369332"/>
          </a:xfrm>
          <a:prstGeom prst="rect">
            <a:avLst/>
          </a:prstGeom>
          <a:noFill/>
        </p:spPr>
        <p:txBody>
          <a:bodyPr wrap="square" rtlCol="0">
            <a:spAutoFit/>
          </a:bodyPr>
          <a:lstStyle/>
          <a:p>
            <a:r>
              <a:rPr lang="en-US" sz="1800" dirty="0">
                <a:solidFill>
                  <a:srgbClr val="0070C0"/>
                </a:solidFill>
              </a:rPr>
              <a:t>Gradients:</a:t>
            </a:r>
          </a:p>
        </p:txBody>
      </p:sp>
      <p:sp>
        <p:nvSpPr>
          <p:cNvPr id="11" name="TextBox 10">
            <a:extLst>
              <a:ext uri="{FF2B5EF4-FFF2-40B4-BE49-F238E27FC236}">
                <a16:creationId xmlns:a16="http://schemas.microsoft.com/office/drawing/2014/main" id="{BDEAAEDB-63AF-8B4C-841E-B580EEF77A8D}"/>
              </a:ext>
            </a:extLst>
          </p:cNvPr>
          <p:cNvSpPr txBox="1"/>
          <p:nvPr/>
        </p:nvSpPr>
        <p:spPr>
          <a:xfrm>
            <a:off x="583916" y="3178897"/>
            <a:ext cx="1818526" cy="646331"/>
          </a:xfrm>
          <a:prstGeom prst="rect">
            <a:avLst/>
          </a:prstGeom>
          <a:noFill/>
        </p:spPr>
        <p:txBody>
          <a:bodyPr wrap="square" rtlCol="0">
            <a:spAutoFit/>
          </a:bodyPr>
          <a:lstStyle/>
          <a:p>
            <a:r>
              <a:rPr lang="en-US" sz="1800" dirty="0">
                <a:solidFill>
                  <a:srgbClr val="0070C0"/>
                </a:solidFill>
              </a:rPr>
              <a:t>Integrated</a:t>
            </a:r>
          </a:p>
          <a:p>
            <a:r>
              <a:rPr lang="en-US" sz="1800" dirty="0">
                <a:solidFill>
                  <a:srgbClr val="0070C0"/>
                </a:solidFill>
              </a:rPr>
              <a:t>Gradients:</a:t>
            </a:r>
          </a:p>
        </p:txBody>
      </p:sp>
    </p:spTree>
    <p:extLst>
      <p:ext uri="{BB962C8B-B14F-4D97-AF65-F5344CB8AC3E}">
        <p14:creationId xmlns:p14="http://schemas.microsoft.com/office/powerpoint/2010/main" val="290856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66DF7B-A731-0C4E-B03C-27BCA233F9E4}"/>
              </a:ext>
            </a:extLst>
          </p:cNvPr>
          <p:cNvSpPr/>
          <p:nvPr/>
        </p:nvSpPr>
        <p:spPr>
          <a:xfrm>
            <a:off x="1023257" y="658859"/>
            <a:ext cx="6945086" cy="2031325"/>
          </a:xfrm>
          <a:prstGeom prst="rect">
            <a:avLst/>
          </a:prstGeom>
        </p:spPr>
        <p:txBody>
          <a:bodyPr wrap="square">
            <a:spAutoFit/>
          </a:bodyPr>
          <a:lstStyle/>
          <a:p>
            <a:pPr marL="285750" indent="-285750" algn="just">
              <a:buFont typeface="Arial" panose="020B0604020202020204" pitchFamily="34" charset="0"/>
              <a:buChar char="•"/>
            </a:pPr>
            <a:r>
              <a:rPr lang="en-US" dirty="0">
                <a:solidFill>
                  <a:schemeClr val="tx1"/>
                </a:solidFill>
                <a:latin typeface="Abadi" panose="020B0604020104020204" pitchFamily="34" charset="0"/>
              </a:rPr>
              <a:t>SMT problem is a decision problem for logical problems expressed in First-Order Logic. </a:t>
            </a:r>
          </a:p>
          <a:p>
            <a:pPr marL="285750" indent="-285750" algn="just">
              <a:buFont typeface="Arial" panose="020B0604020202020204" pitchFamily="34" charset="0"/>
              <a:buChar char="•"/>
            </a:pPr>
            <a:r>
              <a:rPr lang="en-US" dirty="0">
                <a:solidFill>
                  <a:schemeClr val="tx1"/>
                </a:solidFill>
                <a:latin typeface="Abadi" panose="020B0604020104020204" pitchFamily="34" charset="0"/>
              </a:rPr>
              <a:t>SMT is a kind of constraint satisfaction problem. </a:t>
            </a:r>
          </a:p>
          <a:p>
            <a:pPr marL="285750" indent="-285750" algn="just">
              <a:buFont typeface="Arial" panose="020B0604020202020204" pitchFamily="34" charset="0"/>
              <a:buChar char="•"/>
            </a:pPr>
            <a:r>
              <a:rPr lang="en-US" dirty="0">
                <a:solidFill>
                  <a:schemeClr val="tx1"/>
                </a:solidFill>
                <a:latin typeface="Abadi" panose="020B0604020104020204" pitchFamily="34" charset="0"/>
              </a:rPr>
              <a:t>Commonly used for symbolic modeling and verifying correctness of software programs Recently they have also been used for verifying properties of deep neural networks </a:t>
            </a:r>
            <a:r>
              <a:rPr lang="en-US" dirty="0">
                <a:solidFill>
                  <a:schemeClr val="tx1"/>
                </a:solidFill>
                <a:latin typeface="Abadi" panose="020B0604020104020204" pitchFamily="34" charset="0"/>
                <a:hlinkClick r:id="rId2"/>
              </a:rPr>
              <a:t>(Katz et al., 2017). </a:t>
            </a:r>
            <a:endParaRPr lang="en-US" dirty="0">
              <a:solidFill>
                <a:schemeClr val="tx1"/>
              </a:solidFill>
              <a:latin typeface="Abadi" panose="020B0604020104020204" pitchFamily="34" charset="0"/>
            </a:endParaRPr>
          </a:p>
          <a:p>
            <a:pPr marL="285750" indent="-285750" algn="just">
              <a:buFont typeface="Arial" panose="020B0604020202020204" pitchFamily="34" charset="0"/>
              <a:buChar char="•"/>
            </a:pPr>
            <a:r>
              <a:rPr lang="en-US" dirty="0">
                <a:solidFill>
                  <a:schemeClr val="tx1"/>
                </a:solidFill>
                <a:latin typeface="Abadi" panose="020B0604020104020204" pitchFamily="34" charset="0"/>
              </a:rPr>
              <a:t>SMT Solvers in their current form are difﬁcult to scale to large networks. </a:t>
            </a:r>
          </a:p>
          <a:p>
            <a:pPr marL="285750" indent="-285750" algn="just">
              <a:buFont typeface="Arial" panose="020B0604020202020204" pitchFamily="34" charset="0"/>
              <a:buChar char="•"/>
            </a:pPr>
            <a:r>
              <a:rPr lang="en-US" dirty="0">
                <a:solidFill>
                  <a:schemeClr val="tx1"/>
                </a:solidFill>
                <a:latin typeface="Abadi" panose="020B0604020104020204" pitchFamily="34" charset="0"/>
              </a:rPr>
              <a:t>Model explanation is one such domain where SMT solvers have been used but they are limited to very small sized networks (</a:t>
            </a:r>
            <a:r>
              <a:rPr lang="en-US" dirty="0">
                <a:solidFill>
                  <a:schemeClr val="tx1"/>
                </a:solidFill>
                <a:latin typeface="Abadi" panose="020B0604020104020204" pitchFamily="34" charset="0"/>
                <a:hlinkClick r:id="rId3"/>
              </a:rPr>
              <a:t>Gopinath et al., 2019</a:t>
            </a:r>
            <a:r>
              <a:rPr lang="en-US" dirty="0">
                <a:solidFill>
                  <a:schemeClr val="tx1"/>
                </a:solidFill>
                <a:latin typeface="Abadi" panose="020B0604020104020204" pitchFamily="34" charset="0"/>
              </a:rPr>
              <a:t>). </a:t>
            </a:r>
          </a:p>
        </p:txBody>
      </p:sp>
      <p:sp>
        <p:nvSpPr>
          <p:cNvPr id="3" name="TextBox 2">
            <a:extLst>
              <a:ext uri="{FF2B5EF4-FFF2-40B4-BE49-F238E27FC236}">
                <a16:creationId xmlns:a16="http://schemas.microsoft.com/office/drawing/2014/main" id="{FE5D9C9E-8084-D846-9BBE-D98953BC17B7}"/>
              </a:ext>
            </a:extLst>
          </p:cNvPr>
          <p:cNvSpPr txBox="1"/>
          <p:nvPr/>
        </p:nvSpPr>
        <p:spPr>
          <a:xfrm>
            <a:off x="838200" y="4365266"/>
            <a:ext cx="7913913" cy="523220"/>
          </a:xfrm>
          <a:prstGeom prst="rect">
            <a:avLst/>
          </a:prstGeom>
          <a:noFill/>
        </p:spPr>
        <p:txBody>
          <a:bodyPr wrap="square" rtlCol="0">
            <a:spAutoFit/>
          </a:bodyPr>
          <a:lstStyle/>
          <a:p>
            <a:r>
              <a:rPr lang="en-US" sz="2800" dirty="0">
                <a:latin typeface="Abadi" panose="020B0604020104020204" pitchFamily="34" charset="0"/>
              </a:rPr>
              <a:t>Introduction to </a:t>
            </a:r>
            <a:r>
              <a:rPr lang="en-US" sz="2800" dirty="0">
                <a:solidFill>
                  <a:schemeClr val="tx1"/>
                </a:solidFill>
                <a:latin typeface="Abadi" panose="020B0604020104020204" pitchFamily="34" charset="0"/>
              </a:rPr>
              <a:t>Satisﬁability Modulo Theory (SMT)</a:t>
            </a:r>
            <a:r>
              <a:rPr lang="en-US" sz="2800" dirty="0">
                <a:latin typeface="Abadi" panose="020B0604020104020204" pitchFamily="34" charset="0"/>
              </a:rPr>
              <a:t> </a:t>
            </a:r>
          </a:p>
        </p:txBody>
      </p:sp>
    </p:spTree>
    <p:extLst>
      <p:ext uri="{BB962C8B-B14F-4D97-AF65-F5344CB8AC3E}">
        <p14:creationId xmlns:p14="http://schemas.microsoft.com/office/powerpoint/2010/main" val="1737262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0C9766-47AE-2B4E-B6A3-384264013F2F}"/>
              </a:ext>
            </a:extLst>
          </p:cNvPr>
          <p:cNvSpPr/>
          <p:nvPr/>
        </p:nvSpPr>
        <p:spPr>
          <a:xfrm>
            <a:off x="866274" y="919057"/>
            <a:ext cx="7259052" cy="1169551"/>
          </a:xfrm>
          <a:prstGeom prst="rect">
            <a:avLst/>
          </a:prstGeom>
        </p:spPr>
        <p:txBody>
          <a:bodyPr wrap="square">
            <a:spAutoFit/>
          </a:bodyPr>
          <a:lstStyle/>
          <a:p>
            <a:pPr algn="just"/>
            <a:r>
              <a:rPr lang="en-US" dirty="0">
                <a:latin typeface="Abadi" panose="020B0604020104020204" pitchFamily="34" charset="0"/>
              </a:rPr>
              <a:t>Model explanation can be viewed as Identifying a minimal set of features in a given input that is critical to a model’s prediction. Such formulation lends itself to the  use of SMT solver. We can encode a neural network using real arithmetic (Katz et al., 2017) and use an SMT solver to optimize over the constraints to identify a minimal set of inputs that can explain the prediction.</a:t>
            </a:r>
          </a:p>
        </p:txBody>
      </p:sp>
      <p:sp>
        <p:nvSpPr>
          <p:cNvPr id="3" name="TextBox 2">
            <a:extLst>
              <a:ext uri="{FF2B5EF4-FFF2-40B4-BE49-F238E27FC236}">
                <a16:creationId xmlns:a16="http://schemas.microsoft.com/office/drawing/2014/main" id="{517EC6B7-3B69-3F4E-8AFC-DD6389EA0151}"/>
              </a:ext>
            </a:extLst>
          </p:cNvPr>
          <p:cNvSpPr txBox="1"/>
          <p:nvPr/>
        </p:nvSpPr>
        <p:spPr>
          <a:xfrm>
            <a:off x="2229853" y="4365266"/>
            <a:ext cx="4981073" cy="523220"/>
          </a:xfrm>
          <a:prstGeom prst="rect">
            <a:avLst/>
          </a:prstGeom>
          <a:noFill/>
        </p:spPr>
        <p:txBody>
          <a:bodyPr wrap="square" rtlCol="0">
            <a:spAutoFit/>
          </a:bodyPr>
          <a:lstStyle/>
          <a:p>
            <a:r>
              <a:rPr lang="en-US" sz="2800" dirty="0">
                <a:latin typeface="Abadi" panose="020B0604020104020204" pitchFamily="34" charset="0"/>
              </a:rPr>
              <a:t>SMT based model explanation </a:t>
            </a:r>
          </a:p>
        </p:txBody>
      </p:sp>
    </p:spTree>
    <p:extLst>
      <p:ext uri="{BB962C8B-B14F-4D97-AF65-F5344CB8AC3E}">
        <p14:creationId xmlns:p14="http://schemas.microsoft.com/office/powerpoint/2010/main" val="64332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E17448-3041-FF40-87F2-D455DF535BCB}"/>
              </a:ext>
            </a:extLst>
          </p:cNvPr>
          <p:cNvSpPr txBox="1"/>
          <p:nvPr/>
        </p:nvSpPr>
        <p:spPr>
          <a:xfrm>
            <a:off x="3282368" y="4365266"/>
            <a:ext cx="2605085" cy="523220"/>
          </a:xfrm>
          <a:prstGeom prst="rect">
            <a:avLst/>
          </a:prstGeom>
          <a:noFill/>
        </p:spPr>
        <p:txBody>
          <a:bodyPr wrap="square" rtlCol="0">
            <a:spAutoFit/>
          </a:bodyPr>
          <a:lstStyle/>
          <a:p>
            <a:r>
              <a:rPr lang="en-US" sz="2800" dirty="0">
                <a:latin typeface="Abadi" panose="020B0604020104020204" pitchFamily="34" charset="0"/>
              </a:rPr>
              <a:t>SMT Challenges </a:t>
            </a:r>
          </a:p>
        </p:txBody>
      </p:sp>
      <p:sp>
        <p:nvSpPr>
          <p:cNvPr id="3" name="Rectangle 2">
            <a:extLst>
              <a:ext uri="{FF2B5EF4-FFF2-40B4-BE49-F238E27FC236}">
                <a16:creationId xmlns:a16="http://schemas.microsoft.com/office/drawing/2014/main" id="{428CF80C-AF5E-AD46-A2E7-800D86FCC61A}"/>
              </a:ext>
            </a:extLst>
          </p:cNvPr>
          <p:cNvSpPr/>
          <p:nvPr/>
        </p:nvSpPr>
        <p:spPr>
          <a:xfrm>
            <a:off x="954505" y="1377266"/>
            <a:ext cx="7628021" cy="954107"/>
          </a:xfrm>
          <a:prstGeom prst="rect">
            <a:avLst/>
          </a:prstGeom>
        </p:spPr>
        <p:txBody>
          <a:bodyPr wrap="square">
            <a:spAutoFit/>
          </a:bodyPr>
          <a:lstStyle/>
          <a:p>
            <a:pPr marL="285750" indent="-285750">
              <a:buFont typeface="Arial" panose="020B0604020202020204" pitchFamily="34" charset="0"/>
              <a:buChar char="•"/>
            </a:pPr>
            <a:r>
              <a:rPr lang="en-US" dirty="0">
                <a:latin typeface="Abadi" panose="020B0604020104020204" pitchFamily="34" charset="0"/>
              </a:rPr>
              <a:t>The minimal input is typically out of distribution.</a:t>
            </a:r>
          </a:p>
          <a:p>
            <a:pPr marL="285750" indent="-285750">
              <a:buFont typeface="Arial" panose="020B0604020202020204" pitchFamily="34" charset="0"/>
              <a:buChar char="•"/>
            </a:pPr>
            <a:r>
              <a:rPr lang="en-US" dirty="0">
                <a:latin typeface="Abadi" panose="020B0604020104020204" pitchFamily="34" charset="0"/>
              </a:rPr>
              <a:t>Solving such a formulation is challenging for SMT solvers as the decision procedures for solving these constraints have exponential complexity and exacerbated for large parameters. </a:t>
            </a:r>
          </a:p>
          <a:p>
            <a:pPr marL="285750" indent="-285750">
              <a:buFont typeface="Arial" panose="020B0604020202020204" pitchFamily="34" charset="0"/>
              <a:buChar char="•"/>
            </a:pPr>
            <a:r>
              <a:rPr lang="en-US" dirty="0">
                <a:latin typeface="Abadi" panose="020B0604020104020204" pitchFamily="34" charset="0"/>
              </a:rPr>
              <a:t>Typically restricted with few thousands of parameters in earlier attempts.</a:t>
            </a:r>
          </a:p>
        </p:txBody>
      </p:sp>
    </p:spTree>
    <p:extLst>
      <p:ext uri="{BB962C8B-B14F-4D97-AF65-F5344CB8AC3E}">
        <p14:creationId xmlns:p14="http://schemas.microsoft.com/office/powerpoint/2010/main" val="642749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3F8664-9660-844B-8773-38D20C9FEDB7}"/>
              </a:ext>
            </a:extLst>
          </p:cNvPr>
          <p:cNvSpPr/>
          <p:nvPr/>
        </p:nvSpPr>
        <p:spPr>
          <a:xfrm>
            <a:off x="1147011" y="993378"/>
            <a:ext cx="5710989" cy="1169551"/>
          </a:xfrm>
          <a:prstGeom prst="rect">
            <a:avLst/>
          </a:prstGeom>
        </p:spPr>
        <p:txBody>
          <a:bodyPr wrap="square">
            <a:spAutoFit/>
          </a:bodyPr>
          <a:lstStyle/>
          <a:p>
            <a:pPr marL="285750" indent="-285750" algn="just">
              <a:buFont typeface="Arial" panose="020B0604020202020204" pitchFamily="34" charset="0"/>
              <a:buChar char="•"/>
            </a:pPr>
            <a:r>
              <a:rPr lang="en-US" dirty="0">
                <a:latin typeface="Abadi" panose="020B0604020104020204" pitchFamily="34" charset="0"/>
              </a:rPr>
              <a:t>Encoding the full neural network using SMT constraints is empirically not solvable.</a:t>
            </a:r>
          </a:p>
          <a:p>
            <a:pPr marL="285750" indent="-285750" algn="just">
              <a:buFont typeface="Arial" panose="020B0604020202020204" pitchFamily="34" charset="0"/>
              <a:buChar char="•"/>
            </a:pPr>
            <a:r>
              <a:rPr lang="en-US" dirty="0">
                <a:latin typeface="Abadi" panose="020B0604020104020204" pitchFamily="34" charset="0"/>
              </a:rPr>
              <a:t>Use Integrated Gradients (IG) just to encode a much simpler set of linear constraints pertaining to the layer closest to the input. </a:t>
            </a:r>
          </a:p>
          <a:p>
            <a:pPr marL="285750" indent="-285750" algn="just">
              <a:buFont typeface="Arial" panose="020B0604020202020204" pitchFamily="34" charset="0"/>
              <a:buChar char="•"/>
            </a:pPr>
            <a:r>
              <a:rPr lang="en-US" dirty="0">
                <a:latin typeface="Abadi" panose="020B0604020104020204" pitchFamily="34" charset="0"/>
              </a:rPr>
              <a:t>Use z3 solver to solve the SMT minimization problem.</a:t>
            </a:r>
          </a:p>
        </p:txBody>
      </p:sp>
      <p:sp>
        <p:nvSpPr>
          <p:cNvPr id="3" name="TextBox 2">
            <a:extLst>
              <a:ext uri="{FF2B5EF4-FFF2-40B4-BE49-F238E27FC236}">
                <a16:creationId xmlns:a16="http://schemas.microsoft.com/office/drawing/2014/main" id="{9DE3BD60-097A-7543-977E-9C809EDA08AF}"/>
              </a:ext>
            </a:extLst>
          </p:cNvPr>
          <p:cNvSpPr txBox="1"/>
          <p:nvPr/>
        </p:nvSpPr>
        <p:spPr>
          <a:xfrm>
            <a:off x="1367856" y="4324626"/>
            <a:ext cx="6709343" cy="523220"/>
          </a:xfrm>
          <a:prstGeom prst="rect">
            <a:avLst/>
          </a:prstGeom>
          <a:noFill/>
        </p:spPr>
        <p:txBody>
          <a:bodyPr wrap="square" rtlCol="0">
            <a:spAutoFit/>
          </a:bodyPr>
          <a:lstStyle/>
          <a:p>
            <a:r>
              <a:rPr lang="en-US" sz="2800" dirty="0">
                <a:latin typeface="Abadi" panose="020B0604020104020204" pitchFamily="34" charset="0"/>
              </a:rPr>
              <a:t>Symbolic Methods Using Gradients (SMUG) </a:t>
            </a:r>
          </a:p>
        </p:txBody>
      </p:sp>
    </p:spTree>
    <p:extLst>
      <p:ext uri="{BB962C8B-B14F-4D97-AF65-F5344CB8AC3E}">
        <p14:creationId xmlns:p14="http://schemas.microsoft.com/office/powerpoint/2010/main" val="86448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3ECC16-7210-A04A-BC2B-55DB1553E9D7}"/>
              </a:ext>
            </a:extLst>
          </p:cNvPr>
          <p:cNvSpPr/>
          <p:nvPr/>
        </p:nvSpPr>
        <p:spPr>
          <a:xfrm>
            <a:off x="1716505" y="602786"/>
            <a:ext cx="5654839" cy="1600438"/>
          </a:xfrm>
          <a:prstGeom prst="rect">
            <a:avLst/>
          </a:prstGeom>
        </p:spPr>
        <p:txBody>
          <a:bodyPr wrap="square">
            <a:spAutoFit/>
          </a:bodyPr>
          <a:lstStyle/>
          <a:p>
            <a:pPr marL="285750" indent="-285750" algn="just">
              <a:buFont typeface="Arial" panose="020B0604020202020204" pitchFamily="34" charset="0"/>
              <a:buChar char="•"/>
            </a:pPr>
            <a:r>
              <a:rPr lang="en-US" dirty="0">
                <a:latin typeface="Abadi" panose="020B0604020104020204" pitchFamily="34" charset="0"/>
              </a:rPr>
              <a:t>First, based on the target prediction, SMUG uses gradient information propagated from the deeper layers to identify neurons that are important in the ﬁrst layer, and only encodes those.</a:t>
            </a:r>
          </a:p>
          <a:p>
            <a:pPr marL="285750" indent="-285750" algn="just">
              <a:buFont typeface="Arial" panose="020B0604020202020204" pitchFamily="34" charset="0"/>
              <a:buChar char="•"/>
            </a:pPr>
            <a:r>
              <a:rPr lang="en-US" dirty="0">
                <a:latin typeface="Abadi" panose="020B0604020104020204" pitchFamily="34" charset="0"/>
              </a:rPr>
              <a:t>Second, for the optimization, a set of input pixels are determined to be relevant for prediction if they can activate the neurons deemed important and maintain a fraction of their activation as the original (full) input image.</a:t>
            </a:r>
          </a:p>
        </p:txBody>
      </p:sp>
      <p:sp>
        <p:nvSpPr>
          <p:cNvPr id="3" name="TextBox 2">
            <a:extLst>
              <a:ext uri="{FF2B5EF4-FFF2-40B4-BE49-F238E27FC236}">
                <a16:creationId xmlns:a16="http://schemas.microsoft.com/office/drawing/2014/main" id="{9B080A6E-DDC0-9842-82F6-64BE43594C8D}"/>
              </a:ext>
            </a:extLst>
          </p:cNvPr>
          <p:cNvSpPr txBox="1"/>
          <p:nvPr/>
        </p:nvSpPr>
        <p:spPr>
          <a:xfrm>
            <a:off x="1367856" y="4324626"/>
            <a:ext cx="6709343" cy="523220"/>
          </a:xfrm>
          <a:prstGeom prst="rect">
            <a:avLst/>
          </a:prstGeom>
          <a:noFill/>
        </p:spPr>
        <p:txBody>
          <a:bodyPr wrap="square" rtlCol="0">
            <a:spAutoFit/>
          </a:bodyPr>
          <a:lstStyle/>
          <a:p>
            <a:r>
              <a:rPr lang="en-US" sz="2800" dirty="0">
                <a:latin typeface="Abadi" panose="020B0604020104020204" pitchFamily="34" charset="0"/>
              </a:rPr>
              <a:t> </a:t>
            </a:r>
          </a:p>
        </p:txBody>
      </p:sp>
      <p:sp>
        <p:nvSpPr>
          <p:cNvPr id="4" name="TextBox 3">
            <a:extLst>
              <a:ext uri="{FF2B5EF4-FFF2-40B4-BE49-F238E27FC236}">
                <a16:creationId xmlns:a16="http://schemas.microsoft.com/office/drawing/2014/main" id="{6905F5ED-BD75-284E-B00E-B087681512E2}"/>
              </a:ext>
            </a:extLst>
          </p:cNvPr>
          <p:cNvSpPr txBox="1"/>
          <p:nvPr/>
        </p:nvSpPr>
        <p:spPr>
          <a:xfrm>
            <a:off x="1520256" y="4380774"/>
            <a:ext cx="6709343" cy="523220"/>
          </a:xfrm>
          <a:prstGeom prst="rect">
            <a:avLst/>
          </a:prstGeom>
          <a:noFill/>
        </p:spPr>
        <p:txBody>
          <a:bodyPr wrap="square" rtlCol="0">
            <a:spAutoFit/>
          </a:bodyPr>
          <a:lstStyle/>
          <a:p>
            <a:r>
              <a:rPr lang="en-US" sz="2800" dirty="0">
                <a:latin typeface="Abadi" panose="020B0604020104020204" pitchFamily="34" charset="0"/>
              </a:rPr>
              <a:t>Symbolic Methods Using Gradients (SMUG) </a:t>
            </a:r>
          </a:p>
        </p:txBody>
      </p:sp>
    </p:spTree>
    <p:extLst>
      <p:ext uri="{BB962C8B-B14F-4D97-AF65-F5344CB8AC3E}">
        <p14:creationId xmlns:p14="http://schemas.microsoft.com/office/powerpoint/2010/main" val="2003561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C4616-1623-C742-BCA8-2F797D8239B8}"/>
              </a:ext>
            </a:extLst>
          </p:cNvPr>
          <p:cNvSpPr/>
          <p:nvPr/>
        </p:nvSpPr>
        <p:spPr>
          <a:xfrm>
            <a:off x="2286000" y="359291"/>
            <a:ext cx="4572000" cy="2462213"/>
          </a:xfrm>
          <a:prstGeom prst="rect">
            <a:avLst/>
          </a:prstGeom>
        </p:spPr>
        <p:txBody>
          <a:bodyPr>
            <a:spAutoFit/>
          </a:bodyPr>
          <a:lstStyle/>
          <a:p>
            <a:pPr marL="285750" indent="-285750" algn="just">
              <a:buFont typeface="Arial" panose="020B0604020202020204" pitchFamily="34" charset="0"/>
              <a:buChar char="•"/>
            </a:pPr>
            <a:r>
              <a:rPr lang="en-US" dirty="0">
                <a:latin typeface="Abadi" panose="020B0604020104020204" pitchFamily="34" charset="0"/>
              </a:rPr>
              <a:t>This paper shows that it is possible to fully encode the minimal feature identiﬁcation problem for a small feedforward network (without gradient-based neuron selection) for MNIST, but this full SMT encoding scales poorly for even intermediate sized networks. </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On ImageNet, the method performs better than Integrated Gradients and other strong baselines.</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The method overcomes the issue of handling out-of-distribution samples (in case of full forward pass).</a:t>
            </a:r>
          </a:p>
        </p:txBody>
      </p:sp>
      <p:sp>
        <p:nvSpPr>
          <p:cNvPr id="3" name="TextBox 2">
            <a:extLst>
              <a:ext uri="{FF2B5EF4-FFF2-40B4-BE49-F238E27FC236}">
                <a16:creationId xmlns:a16="http://schemas.microsoft.com/office/drawing/2014/main" id="{1C76CD7B-EBED-E64D-8960-86A30A775A93}"/>
              </a:ext>
            </a:extLst>
          </p:cNvPr>
          <p:cNvSpPr txBox="1"/>
          <p:nvPr/>
        </p:nvSpPr>
        <p:spPr>
          <a:xfrm>
            <a:off x="3383279" y="4324626"/>
            <a:ext cx="2418080" cy="523220"/>
          </a:xfrm>
          <a:prstGeom prst="rect">
            <a:avLst/>
          </a:prstGeom>
          <a:noFill/>
        </p:spPr>
        <p:txBody>
          <a:bodyPr wrap="square" rtlCol="0">
            <a:spAutoFit/>
          </a:bodyPr>
          <a:lstStyle/>
          <a:p>
            <a:r>
              <a:rPr lang="en-US" sz="2800" dirty="0">
                <a:latin typeface="Abadi" panose="020B0604020104020204" pitchFamily="34" charset="0"/>
              </a:rPr>
              <a:t>Key Findings </a:t>
            </a:r>
          </a:p>
        </p:txBody>
      </p:sp>
    </p:spTree>
    <p:extLst>
      <p:ext uri="{BB962C8B-B14F-4D97-AF65-F5344CB8AC3E}">
        <p14:creationId xmlns:p14="http://schemas.microsoft.com/office/powerpoint/2010/main" val="1963326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4BE95-3D90-EF45-AF1D-9475FF942B1E}"/>
              </a:ext>
            </a:extLst>
          </p:cNvPr>
          <p:cNvSpPr/>
          <p:nvPr/>
        </p:nvSpPr>
        <p:spPr>
          <a:xfrm>
            <a:off x="2286000" y="524655"/>
            <a:ext cx="4572000" cy="954107"/>
          </a:xfrm>
          <a:prstGeom prst="rect">
            <a:avLst/>
          </a:prstGeom>
        </p:spPr>
        <p:txBody>
          <a:bodyPr>
            <a:spAutoFit/>
          </a:bodyPr>
          <a:lstStyle/>
          <a:p>
            <a:pPr algn="just"/>
            <a:r>
              <a:rPr lang="en-US" dirty="0">
                <a:latin typeface="Abadi" panose="020B0604020104020204" pitchFamily="34" charset="0"/>
              </a:rPr>
              <a:t>While most of the above SMT based techniques focus on verifying properties of deep networks, this work is basically focused on model explanation, in other words, where the model is looking. </a:t>
            </a:r>
          </a:p>
        </p:txBody>
      </p:sp>
      <p:pic>
        <p:nvPicPr>
          <p:cNvPr id="4" name="Picture 3" descr="Text&#10;&#10;Description automatically generated">
            <a:extLst>
              <a:ext uri="{FF2B5EF4-FFF2-40B4-BE49-F238E27FC236}">
                <a16:creationId xmlns:a16="http://schemas.microsoft.com/office/drawing/2014/main" id="{5C7295EF-153E-B240-AE79-A546DF4F7127}"/>
              </a:ext>
            </a:extLst>
          </p:cNvPr>
          <p:cNvPicPr>
            <a:picLocks noChangeAspect="1"/>
          </p:cNvPicPr>
          <p:nvPr/>
        </p:nvPicPr>
        <p:blipFill>
          <a:blip r:embed="rId2"/>
          <a:stretch>
            <a:fillRect/>
          </a:stretch>
        </p:blipFill>
        <p:spPr>
          <a:xfrm>
            <a:off x="349250" y="1746250"/>
            <a:ext cx="8445500" cy="1651000"/>
          </a:xfrm>
          <a:prstGeom prst="rect">
            <a:avLst/>
          </a:prstGeom>
        </p:spPr>
      </p:pic>
      <p:sp>
        <p:nvSpPr>
          <p:cNvPr id="5" name="TextBox 4">
            <a:extLst>
              <a:ext uri="{FF2B5EF4-FFF2-40B4-BE49-F238E27FC236}">
                <a16:creationId xmlns:a16="http://schemas.microsoft.com/office/drawing/2014/main" id="{B2062F23-A8B3-F042-B7C9-ED912F039FFA}"/>
              </a:ext>
            </a:extLst>
          </p:cNvPr>
          <p:cNvSpPr txBox="1"/>
          <p:nvPr/>
        </p:nvSpPr>
        <p:spPr>
          <a:xfrm>
            <a:off x="1876926" y="4324626"/>
            <a:ext cx="6729663" cy="523220"/>
          </a:xfrm>
          <a:prstGeom prst="rect">
            <a:avLst/>
          </a:prstGeom>
          <a:noFill/>
        </p:spPr>
        <p:txBody>
          <a:bodyPr wrap="square" rtlCol="0">
            <a:spAutoFit/>
          </a:bodyPr>
          <a:lstStyle/>
          <a:p>
            <a:r>
              <a:rPr lang="en-US" sz="2800" dirty="0">
                <a:latin typeface="Abadi" panose="020B0604020104020204" pitchFamily="34" charset="0"/>
              </a:rPr>
              <a:t>Existing Formulation (Full forward pass) </a:t>
            </a:r>
          </a:p>
        </p:txBody>
      </p:sp>
    </p:spTree>
    <p:extLst>
      <p:ext uri="{BB962C8B-B14F-4D97-AF65-F5344CB8AC3E}">
        <p14:creationId xmlns:p14="http://schemas.microsoft.com/office/powerpoint/2010/main" val="4847522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262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4191</TotalTime>
  <Words>1523</Words>
  <Application>Microsoft Macintosh PowerPoint</Application>
  <PresentationFormat>On-screen Show (16:9)</PresentationFormat>
  <Paragraphs>109</Paragraphs>
  <Slides>22</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Abadi</vt:lpstr>
      <vt:lpstr>Arial</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Mahfuzur Rahman</dc:creator>
  <cp:lastModifiedBy>Md. Mahfuzur Rahman</cp:lastModifiedBy>
  <cp:revision>67</cp:revision>
  <dcterms:created xsi:type="dcterms:W3CDTF">2020-06-05T02:10:49Z</dcterms:created>
  <dcterms:modified xsi:type="dcterms:W3CDTF">2021-09-10T17:14:33Z</dcterms:modified>
</cp:coreProperties>
</file>